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879" r:id="rId2"/>
    <p:sldId id="870" r:id="rId3"/>
    <p:sldId id="425" r:id="rId4"/>
    <p:sldId id="868" r:id="rId5"/>
    <p:sldId id="880" r:id="rId6"/>
    <p:sldId id="899" r:id="rId7"/>
    <p:sldId id="884" r:id="rId8"/>
    <p:sldId id="958" r:id="rId9"/>
    <p:sldId id="873" r:id="rId10"/>
    <p:sldId id="886" r:id="rId11"/>
    <p:sldId id="952" r:id="rId12"/>
    <p:sldId id="953" r:id="rId13"/>
    <p:sldId id="874" r:id="rId14"/>
    <p:sldId id="876" r:id="rId15"/>
    <p:sldId id="954" r:id="rId16"/>
    <p:sldId id="955" r:id="rId17"/>
    <p:sldId id="963" r:id="rId18"/>
    <p:sldId id="913" r:id="rId19"/>
    <p:sldId id="917" r:id="rId20"/>
    <p:sldId id="918" r:id="rId21"/>
    <p:sldId id="919" r:id="rId22"/>
    <p:sldId id="920" r:id="rId23"/>
    <p:sldId id="893" r:id="rId24"/>
    <p:sldId id="929" r:id="rId25"/>
    <p:sldId id="900" r:id="rId26"/>
    <p:sldId id="911" r:id="rId27"/>
    <p:sldId id="910" r:id="rId28"/>
    <p:sldId id="903" r:id="rId29"/>
    <p:sldId id="942" r:id="rId30"/>
    <p:sldId id="943" r:id="rId31"/>
    <p:sldId id="897" r:id="rId32"/>
    <p:sldId id="901" r:id="rId33"/>
    <p:sldId id="933" r:id="rId34"/>
    <p:sldId id="930" r:id="rId35"/>
    <p:sldId id="940" r:id="rId36"/>
    <p:sldId id="902" r:id="rId37"/>
    <p:sldId id="894" r:id="rId38"/>
    <p:sldId id="921" r:id="rId39"/>
    <p:sldId id="944" r:id="rId40"/>
    <p:sldId id="896" r:id="rId41"/>
    <p:sldId id="895" r:id="rId42"/>
    <p:sldId id="931" r:id="rId43"/>
    <p:sldId id="945" r:id="rId44"/>
    <p:sldId id="956" r:id="rId45"/>
    <p:sldId id="957" r:id="rId46"/>
    <p:sldId id="885" r:id="rId47"/>
    <p:sldId id="946" r:id="rId48"/>
    <p:sldId id="947" r:id="rId49"/>
    <p:sldId id="948" r:id="rId50"/>
    <p:sldId id="949" r:id="rId51"/>
    <p:sldId id="950" r:id="rId52"/>
    <p:sldId id="951" r:id="rId53"/>
    <p:sldId id="890" r:id="rId54"/>
    <p:sldId id="926" r:id="rId55"/>
    <p:sldId id="862" r:id="rId56"/>
    <p:sldId id="859" r:id="rId57"/>
    <p:sldId id="776" r:id="rId58"/>
    <p:sldId id="887" r:id="rId59"/>
    <p:sldId id="928" r:id="rId60"/>
    <p:sldId id="927" r:id="rId61"/>
    <p:sldId id="888" r:id="rId62"/>
    <p:sldId id="889" r:id="rId63"/>
    <p:sldId id="877" r:id="rId64"/>
    <p:sldId id="878" r:id="rId65"/>
    <p:sldId id="742" r:id="rId66"/>
    <p:sldId id="529" r:id="rId67"/>
    <p:sldId id="284" r:id="rId68"/>
    <p:sldId id="871" r:id="rId69"/>
    <p:sldId id="869" r:id="rId70"/>
    <p:sldId id="872" r:id="rId71"/>
    <p:sldId id="959" r:id="rId72"/>
    <p:sldId id="962" r:id="rId7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 Greet Settle" id="{57D0EB94-175F-4158-8C32-BA590169A796}">
          <p14:sldIdLst>
            <p14:sldId id="879"/>
            <p14:sldId id="870"/>
            <p14:sldId id="425"/>
            <p14:sldId id="868"/>
            <p14:sldId id="880"/>
          </p14:sldIdLst>
        </p14:section>
        <p14:section name="Questions that matter" id="{FCBFA04F-BBC2-49D1-A0C4-D0E27DAFBC05}">
          <p14:sldIdLst>
            <p14:sldId id="899"/>
          </p14:sldIdLst>
        </p14:section>
        <p14:section name="Technology" id="{15A9232D-F143-4E68-B4E5-BEB00D82222B}">
          <p14:sldIdLst>
            <p14:sldId id="884"/>
            <p14:sldId id="958"/>
            <p14:sldId id="873"/>
            <p14:sldId id="886"/>
            <p14:sldId id="952"/>
            <p14:sldId id="953"/>
            <p14:sldId id="874"/>
            <p14:sldId id="876"/>
            <p14:sldId id="954"/>
            <p14:sldId id="955"/>
            <p14:sldId id="963"/>
            <p14:sldId id="913"/>
            <p14:sldId id="917"/>
            <p14:sldId id="918"/>
            <p14:sldId id="919"/>
            <p14:sldId id="920"/>
          </p14:sldIdLst>
        </p14:section>
        <p14:section name="Engineering" id="{FD48E083-0AAB-40A2-BB6C-67CFD7C5180E}">
          <p14:sldIdLst>
            <p14:sldId id="893"/>
            <p14:sldId id="929"/>
            <p14:sldId id="900"/>
            <p14:sldId id="911"/>
            <p14:sldId id="910"/>
            <p14:sldId id="903"/>
            <p14:sldId id="942"/>
            <p14:sldId id="943"/>
            <p14:sldId id="897"/>
            <p14:sldId id="901"/>
            <p14:sldId id="933"/>
            <p14:sldId id="930"/>
            <p14:sldId id="940"/>
            <p14:sldId id="902"/>
          </p14:sldIdLst>
        </p14:section>
        <p14:section name="Projections &amp; Timelines" id="{5D475955-9DD6-4A48-8976-B27FCEF99557}">
          <p14:sldIdLst>
            <p14:sldId id="894"/>
            <p14:sldId id="921"/>
            <p14:sldId id="944"/>
            <p14:sldId id="896"/>
            <p14:sldId id="895"/>
            <p14:sldId id="931"/>
            <p14:sldId id="945"/>
            <p14:sldId id="956"/>
            <p14:sldId id="957"/>
          </p14:sldIdLst>
        </p14:section>
        <p14:section name="Business" id="{CF3C442E-12FF-46F4-9C6F-38EA2E78A554}">
          <p14:sldIdLst>
            <p14:sldId id="885"/>
            <p14:sldId id="946"/>
            <p14:sldId id="947"/>
            <p14:sldId id="948"/>
            <p14:sldId id="949"/>
            <p14:sldId id="950"/>
            <p14:sldId id="951"/>
          </p14:sldIdLst>
        </p14:section>
        <p14:section name="Scalability" id="{2C2D78D6-7310-412D-B779-1EF60DD62180}">
          <p14:sldIdLst>
            <p14:sldId id="890"/>
            <p14:sldId id="926"/>
            <p14:sldId id="862"/>
            <p14:sldId id="859"/>
            <p14:sldId id="776"/>
            <p14:sldId id="887"/>
            <p14:sldId id="928"/>
            <p14:sldId id="927"/>
            <p14:sldId id="888"/>
            <p14:sldId id="889"/>
          </p14:sldIdLst>
        </p14:section>
        <p14:section name="Vision 2030" id="{F5DA8907-14EC-4B3D-A7FF-6FC4013B9833}">
          <p14:sldIdLst>
            <p14:sldId id="877"/>
            <p14:sldId id="878"/>
            <p14:sldId id="742"/>
            <p14:sldId id="529"/>
          </p14:sldIdLst>
        </p14:section>
        <p14:section name="Who are we ?" id="{7C2BD4EE-0D49-4271-9186-2AA7D4B9B14D}">
          <p14:sldIdLst>
            <p14:sldId id="284"/>
            <p14:sldId id="871"/>
            <p14:sldId id="869"/>
            <p14:sldId id="872"/>
            <p14:sldId id="959"/>
            <p14:sldId id="9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926"/>
    <a:srgbClr val="F8F9FB"/>
    <a:srgbClr val="472A0A"/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802" autoAdjust="0"/>
  </p:normalViewPr>
  <p:slideViewPr>
    <p:cSldViewPr>
      <p:cViewPr varScale="1">
        <p:scale>
          <a:sx n="75" d="100"/>
          <a:sy n="75" d="100"/>
        </p:scale>
        <p:origin x="92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CEE94-3C75-452C-A3FE-124FD3A6A6E4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CE6B1-8248-4328-A031-13C24CF7D9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CE6B1-8248-4328-A031-13C24CF7D9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CE6B1-8248-4328-A031-13C24CF7D9B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9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CE6B1-8248-4328-A031-13C24CF7D9B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6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6a6995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e6a6995d0_0_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3e6a6995d0_0_28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6a6995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e6a6995d0_0_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3e6a6995d0_0_28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2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12717"/>
            <a:ext cx="9143999" cy="11052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799076" y="0"/>
            <a:ext cx="4345305" cy="1434465"/>
          </a:xfrm>
          <a:custGeom>
            <a:avLst/>
            <a:gdLst/>
            <a:ahLst/>
            <a:cxnLst/>
            <a:rect l="l" t="t" r="r" b="b"/>
            <a:pathLst>
              <a:path w="4345305" h="1434465">
                <a:moveTo>
                  <a:pt x="0" y="1434084"/>
                </a:moveTo>
                <a:lnTo>
                  <a:pt x="4344924" y="1434084"/>
                </a:lnTo>
                <a:lnTo>
                  <a:pt x="4344924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4788408" y="359663"/>
            <a:ext cx="4356100" cy="4901565"/>
          </a:xfrm>
          <a:custGeom>
            <a:avLst/>
            <a:gdLst/>
            <a:ahLst/>
            <a:cxnLst/>
            <a:rect l="l" t="t" r="r" b="b"/>
            <a:pathLst>
              <a:path w="4356100" h="4901565">
                <a:moveTo>
                  <a:pt x="0" y="4901184"/>
                </a:moveTo>
                <a:lnTo>
                  <a:pt x="4355592" y="4901184"/>
                </a:lnTo>
                <a:lnTo>
                  <a:pt x="4355592" y="0"/>
                </a:lnTo>
                <a:lnTo>
                  <a:pt x="0" y="0"/>
                </a:lnTo>
                <a:lnTo>
                  <a:pt x="0" y="4901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k object 18"/>
          <p:cNvSpPr/>
          <p:nvPr/>
        </p:nvSpPr>
        <p:spPr>
          <a:xfrm>
            <a:off x="0" y="0"/>
            <a:ext cx="9144000" cy="1434465"/>
          </a:xfrm>
          <a:custGeom>
            <a:avLst/>
            <a:gdLst/>
            <a:ahLst/>
            <a:cxnLst/>
            <a:rect l="l" t="t" r="r" b="b"/>
            <a:pathLst>
              <a:path w="9144000" h="1434465">
                <a:moveTo>
                  <a:pt x="0" y="1434084"/>
                </a:moveTo>
                <a:lnTo>
                  <a:pt x="9144000" y="1434084"/>
                </a:lnTo>
                <a:lnTo>
                  <a:pt x="9144000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12717"/>
            <a:ext cx="9143999" cy="11052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7320" y="594614"/>
            <a:ext cx="6309359" cy="315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DFDFD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36710" y="6581599"/>
            <a:ext cx="13589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spc="-5" dirty="0"/>
              <a:pPr marL="25400">
                <a:lnSpc>
                  <a:spcPts val="1310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imes.com/auto/current/no-more-petrol-as-govt-plans-only-electric-two-wheeler-sales-in-india-after-2025_-367799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www.indiatimes.com/auto/current/no-more-petrol-as-govt-plans-only-electric-two-wheeler-sales-in-india-after-2025_-367799.html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alanohnsman/2019/04/11/uber-kicks-off-2019s-biggest-ipo-with-1-billion-share-sale--and-no-assurance-of-profitability/" TargetMode="External"/><Relationship Id="rId2" Type="http://schemas.openxmlformats.org/officeDocument/2006/relationships/hyperlink" Target="https://economictimes.indiatimes.com/small-biz/startups/newsbuzz/swiggy-board-approves-rs-27-cr-employee-stock-repurchase-programme/articleshow/64088223.cm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echcrunch.com/2017/06/27/app-economy-to-grow-to-6-3-trillion-in-2021-user-base-to-nearly-double-to-6-3-billion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alanohnsman/2019/04/11/uber-kicks-off-2019s-biggest-ipo-with-1-billion-share-sale--and-no-assurance-of-profitability/" TargetMode="External"/><Relationship Id="rId2" Type="http://schemas.openxmlformats.org/officeDocument/2006/relationships/hyperlink" Target="https://economictimes.indiatimes.com/small-biz/startups/newsbuzz/swiggy-board-approves-rs-27-cr-employee-stock-repurchase-programme/articleshow/64088223.cm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atista.com/statistics/236027/global-smartphone-os-market-share-of-android/" TargetMode="Externa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imes.com/auto/current/no-more-petrol-as-govt-plans-only-electric-two-wheeler-sales-in-india-after-2025_-367799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smartjoules.in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info@smartjoules.in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1CDB5-F8EB-4137-858C-27E0EA5FE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20371" r="2500" b="8518"/>
          <a:stretch/>
        </p:blipFill>
        <p:spPr>
          <a:xfrm>
            <a:off x="76200" y="1676400"/>
            <a:ext cx="8839200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77870D-8ACA-4C64-B45C-A1F5D7E26B7E}"/>
              </a:ext>
            </a:extLst>
          </p:cNvPr>
          <p:cNvSpPr/>
          <p:nvPr/>
        </p:nvSpPr>
        <p:spPr>
          <a:xfrm>
            <a:off x="5791200" y="1219200"/>
            <a:ext cx="3200400" cy="441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90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Cross platform App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data from device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device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get user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Push them all to server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And more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77E94-F5EE-4557-A3A7-0A9F0A3798C0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286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EB6A3-3A40-4F7C-A06E-814820970D35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0264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5B0C2-F944-4A88-A520-382F461D0468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Gaurav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6461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FC093-03E9-4533-8E58-29E3F48D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4108823" cy="2381250"/>
          </a:xfrm>
          <a:prstGeom prst="rect">
            <a:avLst/>
          </a:prstGeom>
        </p:spPr>
      </p:pic>
      <p:pic>
        <p:nvPicPr>
          <p:cNvPr id="6" name="Picture 2" descr="Image result for scooty silhouette png">
            <a:extLst>
              <a:ext uri="{FF2B5EF4-FFF2-40B4-BE49-F238E27FC236}">
                <a16:creationId xmlns:a16="http://schemas.microsoft.com/office/drawing/2014/main" id="{F28CE2AE-DB76-4C15-B151-AB5CAE6A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53" y="1876425"/>
            <a:ext cx="3512287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622F9-DFE6-4DB3-A5F9-A187650FD5A7}"/>
              </a:ext>
            </a:extLst>
          </p:cNvPr>
          <p:cNvSpPr txBox="1"/>
          <p:nvPr/>
        </p:nvSpPr>
        <p:spPr>
          <a:xfrm>
            <a:off x="1447800" y="4941927"/>
            <a:ext cx="701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Nationwide </a:t>
            </a:r>
            <a:r>
              <a:rPr lang="en-IN" dirty="0">
                <a:highlight>
                  <a:srgbClr val="FFFF00"/>
                </a:highlight>
              </a:rPr>
              <a:t>fleet of EV </a:t>
            </a:r>
            <a:r>
              <a:rPr lang="en-IN" dirty="0"/>
              <a:t>to hook-up (or even supply?) our device with.</a:t>
            </a:r>
          </a:p>
        </p:txBody>
      </p:sp>
    </p:spTree>
    <p:extLst>
      <p:ext uri="{BB962C8B-B14F-4D97-AF65-F5344CB8AC3E}">
        <p14:creationId xmlns:p14="http://schemas.microsoft.com/office/powerpoint/2010/main" val="25529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835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9156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765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38"/>
            <a:ext cx="9074756" cy="575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2673-FEDA-4803-ABB4-7646C4C64B0B}"/>
              </a:ext>
            </a:extLst>
          </p:cNvPr>
          <p:cNvSpPr txBox="1"/>
          <p:nvPr/>
        </p:nvSpPr>
        <p:spPr>
          <a:xfrm>
            <a:off x="344058" y="152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7149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76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C46E2-99E5-4A5E-8654-433C5387CDDB}"/>
              </a:ext>
            </a:extLst>
          </p:cNvPr>
          <p:cNvSpPr txBox="1"/>
          <p:nvPr/>
        </p:nvSpPr>
        <p:spPr>
          <a:xfrm>
            <a:off x="1562100" y="5280000"/>
            <a:ext cx="601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highlight>
                  <a:srgbClr val="FFFF00"/>
                </a:highlight>
              </a:rPr>
              <a:t>Driving E-Mobility adoption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And solving the challenges that come for this economy.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6B9E9-EB4A-4E53-94BC-D6E20DF4D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60F28-F37D-46B4-8444-FCC0136AD51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375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2725717" y="1116482"/>
            <a:ext cx="1008082" cy="253636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416F70-53B8-4A7E-AED6-309E214EBFC5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4E2F2B-E615-4AFD-98D9-026EE47905FB}"/>
              </a:ext>
            </a:extLst>
          </p:cNvPr>
          <p:cNvSpPr/>
          <p:nvPr/>
        </p:nvSpPr>
        <p:spPr>
          <a:xfrm>
            <a:off x="3727381" y="2178285"/>
            <a:ext cx="2884090" cy="4625791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09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2810434"/>
            <a:ext cx="2378440" cy="18696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2725717" y="1116482"/>
            <a:ext cx="1008082" cy="253636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768399-EB99-4D28-B22D-F31596CF81C3}"/>
              </a:ext>
            </a:extLst>
          </p:cNvPr>
          <p:cNvSpPr/>
          <p:nvPr/>
        </p:nvSpPr>
        <p:spPr>
          <a:xfrm>
            <a:off x="3727381" y="2178285"/>
            <a:ext cx="2884090" cy="4625791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791662-FF14-4ADC-9854-07001B07480F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363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7482DB-0FF1-4C87-BE55-A94CD37E3034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07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009900" y="5163065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 -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4943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B0B4EC-BE4D-42CB-B7CE-8D42F13F67C2}"/>
              </a:ext>
            </a:extLst>
          </p:cNvPr>
          <p:cNvSpPr/>
          <p:nvPr/>
        </p:nvSpPr>
        <p:spPr>
          <a:xfrm>
            <a:off x="762000" y="1828800"/>
            <a:ext cx="8077200" cy="150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00FFFF"/>
                </a:highlight>
              </a:rPr>
              <a:t>1. Data aggregation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3BE32-512E-4877-81C7-EC78E598BE08}"/>
              </a:ext>
            </a:extLst>
          </p:cNvPr>
          <p:cNvSpPr txBox="1"/>
          <p:nvPr/>
        </p:nvSpPr>
        <p:spPr>
          <a:xfrm>
            <a:off x="762000" y="762000"/>
            <a:ext cx="6894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E07926"/>
                </a:highlight>
              </a:rPr>
              <a:t>Key Questions 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insights are most relevant ?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data from Battery Management System (BMS) of EV matters?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to calculate </a:t>
            </a:r>
            <a:r>
              <a:rPr lang="en-IN" dirty="0"/>
              <a:t>battery status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Zero charge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Threshold Charge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Recommended Charge limit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is </a:t>
            </a:r>
            <a:r>
              <a:rPr lang="en-IN" dirty="0"/>
              <a:t>battery lifecycle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Calculation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Average battery lifetime for present fleet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Fleet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User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Who needs what information the most 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EESL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Consumers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Third parties</a:t>
            </a:r>
          </a:p>
        </p:txBody>
      </p:sp>
    </p:spTree>
    <p:extLst>
      <p:ext uri="{BB962C8B-B14F-4D97-AF65-F5344CB8AC3E}">
        <p14:creationId xmlns:p14="http://schemas.microsoft.com/office/powerpoint/2010/main" val="4886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8DEE1-02A2-47EE-928F-272BC463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9941"/>
            <a:ext cx="6066943" cy="4224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1CA20B-4861-4C64-84E4-D5EEDFCCC5F3}"/>
              </a:ext>
            </a:extLst>
          </p:cNvPr>
          <p:cNvSpPr txBox="1"/>
          <p:nvPr/>
        </p:nvSpPr>
        <p:spPr>
          <a:xfrm>
            <a:off x="344058" y="1524000"/>
            <a:ext cx="521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 cost device with </a:t>
            </a:r>
            <a:r>
              <a:rPr lang="en-IN" dirty="0">
                <a:highlight>
                  <a:srgbClr val="FFFF00"/>
                </a:highlight>
              </a:rPr>
              <a:t>CAN Protocol </a:t>
            </a:r>
            <a:r>
              <a:rPr lang="en-IN" dirty="0"/>
              <a:t>support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battery management system data of EV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 Realtime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2EA17-E496-4ADF-BB87-7A821648DE09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35495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87E9-607E-4A15-96DA-44BF484E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7408" r="20000" b="7037"/>
          <a:stretch/>
        </p:blipFill>
        <p:spPr>
          <a:xfrm>
            <a:off x="228599" y="228600"/>
            <a:ext cx="8928847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71734-7F2A-49B3-951F-C4A4BA06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5925" r="20000" b="5556"/>
          <a:stretch/>
        </p:blipFill>
        <p:spPr>
          <a:xfrm>
            <a:off x="228600" y="228600"/>
            <a:ext cx="86868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42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B01C6-AF6F-4D1A-96DB-1F8AE64EC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7408" r="19167" b="7037"/>
          <a:stretch/>
        </p:blipFill>
        <p:spPr>
          <a:xfrm>
            <a:off x="381000" y="381000"/>
            <a:ext cx="85075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C0842F-735D-4076-A8B7-29A37A6E36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E38C8-F15F-4DD6-A5EF-A984BF342641}"/>
              </a:ext>
            </a:extLst>
          </p:cNvPr>
          <p:cNvSpPr txBox="1"/>
          <p:nvPr/>
        </p:nvSpPr>
        <p:spPr>
          <a:xfrm>
            <a:off x="304800" y="18428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SoC Estimation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E506A-FC34-44CB-89D1-E336E81BF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23333" r="29089" b="35185"/>
          <a:stretch/>
        </p:blipFill>
        <p:spPr>
          <a:xfrm>
            <a:off x="279400" y="1665365"/>
            <a:ext cx="8577943" cy="35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2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D9A997-2DB3-4B7C-8846-EAC7555B3FDE}"/>
              </a:ext>
            </a:extLst>
          </p:cNvPr>
          <p:cNvSpPr txBox="1"/>
          <p:nvPr/>
        </p:nvSpPr>
        <p:spPr>
          <a:xfrm>
            <a:off x="199465" y="504807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move targets the two highest selling categories in the Indian automotive market, </a:t>
            </a:r>
            <a:r>
              <a:rPr lang="en-US" dirty="0">
                <a:highlight>
                  <a:srgbClr val="FFFF00"/>
                </a:highlight>
              </a:rPr>
              <a:t>together counting to a total of over </a:t>
            </a:r>
            <a:r>
              <a:rPr lang="en-US" b="1" dirty="0">
                <a:highlight>
                  <a:srgbClr val="FFFF00"/>
                </a:highlight>
              </a:rPr>
              <a:t>2 crore units annually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/>
            <a:r>
              <a:rPr lang="en-US" b="1" dirty="0">
                <a:solidFill>
                  <a:srgbClr val="E0792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IN" b="1" dirty="0">
              <a:solidFill>
                <a:srgbClr val="E07926"/>
              </a:solidFill>
            </a:endParaRPr>
          </a:p>
        </p:txBody>
      </p:sp>
      <p:pic>
        <p:nvPicPr>
          <p:cNvPr id="4" name="Picture 2" descr="Image result for Map of india png">
            <a:extLst>
              <a:ext uri="{FF2B5EF4-FFF2-40B4-BE49-F238E27FC236}">
                <a16:creationId xmlns:a16="http://schemas.microsoft.com/office/drawing/2014/main" id="{6660C8B8-C0C3-42C3-B72F-00D2326C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64597"/>
            <a:ext cx="3124200" cy="34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6A9315-D687-435E-BFBC-FF7F2614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3" t="23332" r="35000" b="12964"/>
          <a:stretch/>
        </p:blipFill>
        <p:spPr>
          <a:xfrm>
            <a:off x="361950" y="1566888"/>
            <a:ext cx="5410200" cy="327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4E0983-C2B8-4258-8794-07E3708845D4}"/>
              </a:ext>
            </a:extLst>
          </p:cNvPr>
          <p:cNvSpPr/>
          <p:nvPr/>
        </p:nvSpPr>
        <p:spPr>
          <a:xfrm>
            <a:off x="190500" y="1464597"/>
            <a:ext cx="5638800" cy="3481183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2130A-7FFF-4250-8A43-F4CB0C47C5CC}"/>
              </a:ext>
            </a:extLst>
          </p:cNvPr>
          <p:cNvSpPr/>
          <p:nvPr/>
        </p:nvSpPr>
        <p:spPr>
          <a:xfrm>
            <a:off x="304800" y="2178094"/>
            <a:ext cx="558165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43B50-ECC6-4AF3-B494-1428C3C07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3" t="36698" r="12500" b="48883"/>
          <a:stretch/>
        </p:blipFill>
        <p:spPr>
          <a:xfrm>
            <a:off x="361950" y="525945"/>
            <a:ext cx="7467600" cy="7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C0842F-735D-4076-A8B7-29A37A6E36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E38C8-F15F-4DD6-A5EF-A984BF342641}"/>
              </a:ext>
            </a:extLst>
          </p:cNvPr>
          <p:cNvSpPr txBox="1"/>
          <p:nvPr/>
        </p:nvSpPr>
        <p:spPr>
          <a:xfrm>
            <a:off x="304800" y="18428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Simulink Data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1BE7BE-299D-4D27-91D5-5DEF72A43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41111" r="56667" b="20372"/>
          <a:stretch/>
        </p:blipFill>
        <p:spPr>
          <a:xfrm>
            <a:off x="152400" y="1447800"/>
            <a:ext cx="522263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7C864-6AD2-489E-976D-AAA357A715C9}"/>
              </a:ext>
            </a:extLst>
          </p:cNvPr>
          <p:cNvSpPr txBox="1"/>
          <p:nvPr/>
        </p:nvSpPr>
        <p:spPr>
          <a:xfrm>
            <a:off x="5583115" y="1520041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general, the Kalman Filter is </a:t>
            </a:r>
            <a:r>
              <a:rPr lang="en-US" dirty="0">
                <a:highlight>
                  <a:srgbClr val="E07926"/>
                </a:highlight>
              </a:rPr>
              <a:t>able to track the real capacity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There is </a:t>
            </a:r>
            <a:r>
              <a:rPr lang="en-US" dirty="0">
                <a:highlight>
                  <a:srgbClr val="FFFF00"/>
                </a:highlight>
              </a:rPr>
              <a:t>half cycle delay between estimated capacity and real capacity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is because the battery capacity degradation happens when one full discharge-charge cycle ends. While the coulomb counting gives a capacity measurement of the last discharge or charge cycle.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1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A1708-59BA-427F-8A47-811AA6C4071A}"/>
              </a:ext>
            </a:extLst>
          </p:cNvPr>
          <p:cNvSpPr/>
          <p:nvPr/>
        </p:nvSpPr>
        <p:spPr>
          <a:xfrm>
            <a:off x="3048000" y="685800"/>
            <a:ext cx="2971800" cy="4800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56ECD-842B-4D70-92B3-F5DD79CFA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4" y="1084947"/>
            <a:ext cx="2555032" cy="17790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A6F36-D9A4-4C4F-B5F4-DFCE1174797F}"/>
              </a:ext>
            </a:extLst>
          </p:cNvPr>
          <p:cNvSpPr/>
          <p:nvPr/>
        </p:nvSpPr>
        <p:spPr>
          <a:xfrm>
            <a:off x="3179075" y="3549805"/>
            <a:ext cx="1299928" cy="1466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SoC Estimation  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(To generate filter data)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EDA479-6E27-4EDC-9FB1-19FA0B387CDF}"/>
              </a:ext>
            </a:extLst>
          </p:cNvPr>
          <p:cNvSpPr/>
          <p:nvPr/>
        </p:nvSpPr>
        <p:spPr>
          <a:xfrm>
            <a:off x="533400" y="1524000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Data from BMS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26AA29-4744-4162-BB9B-47F4E03E5659}"/>
              </a:ext>
            </a:extLst>
          </p:cNvPr>
          <p:cNvSpPr/>
          <p:nvPr/>
        </p:nvSpPr>
        <p:spPr>
          <a:xfrm>
            <a:off x="6281972" y="1515035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Data from BMS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72E2B3-4C72-42B0-9E96-D85B7AD04A2B}"/>
              </a:ext>
            </a:extLst>
          </p:cNvPr>
          <p:cNvSpPr/>
          <p:nvPr/>
        </p:nvSpPr>
        <p:spPr>
          <a:xfrm>
            <a:off x="6270766" y="3276600"/>
            <a:ext cx="2306216" cy="6858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bg1">
                    <a:lumMod val="95000"/>
                  </a:schemeClr>
                </a:solidFill>
              </a:rPr>
              <a:t>Data from Filter for BMS without SoC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E0547-E28D-4102-9C1D-F5EF8119588C}"/>
              </a:ext>
            </a:extLst>
          </p:cNvPr>
          <p:cNvSpPr txBox="1"/>
          <p:nvPr/>
        </p:nvSpPr>
        <p:spPr>
          <a:xfrm>
            <a:off x="533400" y="2438400"/>
            <a:ext cx="230621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Driver ID (to identify BMS meta data &amp; Car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Input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BMS load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54C35-B93D-4172-B4CB-A27FBAA7A1FA}"/>
              </a:ext>
            </a:extLst>
          </p:cNvPr>
          <p:cNvSpPr txBox="1"/>
          <p:nvPr/>
        </p:nvSpPr>
        <p:spPr>
          <a:xfrm>
            <a:off x="6194317" y="3901284"/>
            <a:ext cx="2306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State of charge </a:t>
            </a:r>
            <a:r>
              <a:rPr lang="en-IN" sz="1400" dirty="0"/>
              <a:t>(from Voltage, Input Current, Temperature of battery)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State of Life </a:t>
            </a:r>
            <a:r>
              <a:rPr lang="en-IN" sz="1400" dirty="0"/>
              <a:t>(Rate of change of SoC with BMS load parameters &amp; Datasheet ground truth and calibration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Calibration</a:t>
            </a:r>
            <a:r>
              <a:rPr lang="en-IN" sz="1400" dirty="0"/>
              <a:t> </a:t>
            </a:r>
            <a:r>
              <a:rPr lang="en-IN" sz="1400" b="1" dirty="0"/>
              <a:t>delta </a:t>
            </a:r>
            <a:r>
              <a:rPr lang="en-IN" sz="1400" dirty="0"/>
              <a:t>(rate of change of calibration error)</a:t>
            </a:r>
            <a:endParaRPr lang="en-IN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7D1613-E97B-45D2-A634-E13B26050D45}"/>
              </a:ext>
            </a:extLst>
          </p:cNvPr>
          <p:cNvSpPr/>
          <p:nvPr/>
        </p:nvSpPr>
        <p:spPr>
          <a:xfrm>
            <a:off x="4567473" y="3549806"/>
            <a:ext cx="1299928" cy="635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Calibration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A8A5C-B6BE-488F-8F25-E2416A3028EA}"/>
              </a:ext>
            </a:extLst>
          </p:cNvPr>
          <p:cNvSpPr/>
          <p:nvPr/>
        </p:nvSpPr>
        <p:spPr>
          <a:xfrm>
            <a:off x="4572000" y="4251403"/>
            <a:ext cx="1299928" cy="7644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Log of charge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C6184-30CF-4F5E-940D-70E13D1627E5}"/>
              </a:ext>
            </a:extLst>
          </p:cNvPr>
          <p:cNvSpPr/>
          <p:nvPr/>
        </p:nvSpPr>
        <p:spPr>
          <a:xfrm>
            <a:off x="3710572" y="715615"/>
            <a:ext cx="1713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Time series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943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Cross platform App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data from device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device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get user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Push them all to server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And more …</a:t>
            </a:r>
          </a:p>
        </p:txBody>
      </p:sp>
    </p:spTree>
    <p:extLst>
      <p:ext uri="{BB962C8B-B14F-4D97-AF65-F5344CB8AC3E}">
        <p14:creationId xmlns:p14="http://schemas.microsoft.com/office/powerpoint/2010/main" val="241137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1BBEC-331C-462F-AC8C-8C17BEB3C1AE}"/>
              </a:ext>
            </a:extLst>
          </p:cNvPr>
          <p:cNvSpPr txBox="1"/>
          <p:nvPr/>
        </p:nvSpPr>
        <p:spPr>
          <a:xfrm>
            <a:off x="381000" y="1029431"/>
            <a:ext cx="34210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Reward points for app usage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Exchangeable at EV Complex facilities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Exchangeable for replacement of battery at discounts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Incentivizing usage of data sharing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Incentivizing waste aggregation at EV complex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can be better utilized for battery waste monitoring and mitigation through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Essentially transforming EV Complex in a complete solution.</a:t>
            </a:r>
          </a:p>
        </p:txBody>
      </p:sp>
    </p:spTree>
    <p:extLst>
      <p:ext uri="{BB962C8B-B14F-4D97-AF65-F5344CB8AC3E}">
        <p14:creationId xmlns:p14="http://schemas.microsoft.com/office/powerpoint/2010/main" val="388396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42359-637D-4BE3-B0DC-CF1A28ACC4A0}"/>
              </a:ext>
            </a:extLst>
          </p:cNvPr>
          <p:cNvSpPr/>
          <p:nvPr/>
        </p:nvSpPr>
        <p:spPr>
          <a:xfrm>
            <a:off x="762000" y="3488569"/>
            <a:ext cx="8077200" cy="2905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00FFFF"/>
                </a:highlight>
              </a:rPr>
              <a:t>2. Adoption</a:t>
            </a:r>
            <a:endParaRPr lang="en-IN" b="1" dirty="0">
              <a:highlight>
                <a:srgbClr val="00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7F7E6-4D47-4D64-9A1C-71C964086856}"/>
              </a:ext>
            </a:extLst>
          </p:cNvPr>
          <p:cNvSpPr/>
          <p:nvPr/>
        </p:nvSpPr>
        <p:spPr>
          <a:xfrm>
            <a:off x="762000" y="1143000"/>
            <a:ext cx="8077200" cy="516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F8F9FB"/>
                </a:highlight>
              </a:rPr>
              <a:t>0. Mentors (Swati Sharma)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3BE32-512E-4877-81C7-EC78E598BE08}"/>
              </a:ext>
            </a:extLst>
          </p:cNvPr>
          <p:cNvSpPr txBox="1"/>
          <p:nvPr/>
        </p:nvSpPr>
        <p:spPr>
          <a:xfrm>
            <a:off x="762000" y="762000"/>
            <a:ext cx="6894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E07926"/>
                </a:highlight>
              </a:rPr>
              <a:t>Key Questions 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insights are most relevant ?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data from Battery Management System (BMS) of EV matters?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to calculate </a:t>
            </a:r>
            <a:r>
              <a:rPr lang="en-IN" dirty="0"/>
              <a:t>battery status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Zero charge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Threshold Charge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Recommended Charge limit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is </a:t>
            </a:r>
            <a:r>
              <a:rPr lang="en-IN" dirty="0"/>
              <a:t>battery lifecycle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Calculation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Average battery lifetime for present fleet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Fleet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User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Who needs what information the most 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EESL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Consumers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Third parties</a:t>
            </a:r>
          </a:p>
        </p:txBody>
      </p:sp>
    </p:spTree>
    <p:extLst>
      <p:ext uri="{BB962C8B-B14F-4D97-AF65-F5344CB8AC3E}">
        <p14:creationId xmlns:p14="http://schemas.microsoft.com/office/powerpoint/2010/main" val="182001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C0842F-735D-4076-A8B7-29A37A6E36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93E52-BF8C-4C4C-A552-D1C99D7B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27778" r="27850" b="6593"/>
          <a:stretch/>
        </p:blipFill>
        <p:spPr>
          <a:xfrm>
            <a:off x="221876" y="821671"/>
            <a:ext cx="8763000" cy="557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E38C8-F15F-4DD6-A5EF-A984BF342641}"/>
              </a:ext>
            </a:extLst>
          </p:cNvPr>
          <p:cNvSpPr txBox="1"/>
          <p:nvPr/>
        </p:nvSpPr>
        <p:spPr>
          <a:xfrm>
            <a:off x="304800" y="18428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Battery Degradation Estimation Model (UKF)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156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6FED8-D4B1-43F2-98C4-83BBC255D404}"/>
              </a:ext>
            </a:extLst>
          </p:cNvPr>
          <p:cNvSpPr txBox="1"/>
          <p:nvPr/>
        </p:nvSpPr>
        <p:spPr>
          <a:xfrm>
            <a:off x="304800" y="1695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31038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2999163" y="5196932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 -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6609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BMS Logger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17886-75D3-4526-B2AA-7501659D8B8E}"/>
              </a:ext>
            </a:extLst>
          </p:cNvPr>
          <p:cNvSpPr txBox="1"/>
          <p:nvPr/>
        </p:nvSpPr>
        <p:spPr>
          <a:xfrm>
            <a:off x="903044" y="1694806"/>
            <a:ext cx="7440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move targets the two highest selling categories in the Indian automotive market, </a:t>
            </a:r>
          </a:p>
          <a:p>
            <a:pPr algn="just"/>
            <a:r>
              <a:rPr lang="en-US" sz="1600" dirty="0">
                <a:highlight>
                  <a:srgbClr val="FFFF00"/>
                </a:highlight>
              </a:rPr>
              <a:t>together counting to a total of over </a:t>
            </a:r>
            <a:r>
              <a:rPr lang="en-US" sz="1600" b="1" dirty="0">
                <a:highlight>
                  <a:srgbClr val="FFFF00"/>
                </a:highlight>
              </a:rPr>
              <a:t>2 crore units annually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600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/>
            <a:r>
              <a:rPr lang="en-US" sz="1600" b="1" dirty="0">
                <a:solidFill>
                  <a:srgbClr val="E0792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IN" sz="1600" b="1" dirty="0">
              <a:solidFill>
                <a:srgbClr val="E07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A6AB6-83B0-4171-BC3E-55C15A31826E}"/>
              </a:ext>
            </a:extLst>
          </p:cNvPr>
          <p:cNvSpPr txBox="1"/>
          <p:nvPr/>
        </p:nvSpPr>
        <p:spPr>
          <a:xfrm>
            <a:off x="1333500" y="28956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But to get to that, there are many challenges waiting to be solved</a:t>
            </a:r>
          </a:p>
          <a:p>
            <a:r>
              <a:rPr lang="en-IN" dirty="0">
                <a:highlight>
                  <a:srgbClr val="FFFF00"/>
                </a:highlight>
              </a:rPr>
              <a:t>And here is our solution …</a:t>
            </a:r>
          </a:p>
        </p:txBody>
      </p:sp>
    </p:spTree>
    <p:extLst>
      <p:ext uri="{BB962C8B-B14F-4D97-AF65-F5344CB8AC3E}">
        <p14:creationId xmlns:p14="http://schemas.microsoft.com/office/powerpoint/2010/main" val="370264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78A9-7211-4D60-BAA7-DEB8EB426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15926" r="26667" b="12963"/>
          <a:stretch/>
        </p:blipFill>
        <p:spPr>
          <a:xfrm>
            <a:off x="407987" y="381000"/>
            <a:ext cx="8328025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257800"/>
            <a:ext cx="7391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Prototype cost  </a:t>
            </a:r>
            <a:r>
              <a:rPr lang="en-IN" dirty="0"/>
              <a:t>1000 pieces to start field trials = </a:t>
            </a:r>
            <a:r>
              <a:rPr lang="en-IN" dirty="0">
                <a:highlight>
                  <a:srgbClr val="E07926"/>
                </a:highlight>
              </a:rPr>
              <a:t>890/- INR per piece</a:t>
            </a:r>
          </a:p>
          <a:p>
            <a:endParaRPr lang="en-IN" dirty="0">
              <a:highlight>
                <a:srgbClr val="E07926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Production        </a:t>
            </a:r>
            <a:r>
              <a:rPr lang="en-IN" dirty="0"/>
              <a:t>deadline starting today              = </a:t>
            </a:r>
            <a:r>
              <a:rPr lang="en-IN" dirty="0">
                <a:highlight>
                  <a:srgbClr val="E07926"/>
                </a:highlight>
              </a:rPr>
              <a:t>12</a:t>
            </a:r>
            <a:r>
              <a:rPr lang="en-IN" baseline="30000" dirty="0">
                <a:highlight>
                  <a:srgbClr val="E07926"/>
                </a:highlight>
              </a:rPr>
              <a:t>th</a:t>
            </a:r>
            <a:r>
              <a:rPr lang="en-IN" dirty="0">
                <a:highlight>
                  <a:srgbClr val="E07926"/>
                </a:highlight>
              </a:rPr>
              <a:t> of July 2019</a:t>
            </a:r>
          </a:p>
          <a:p>
            <a:endParaRPr lang="en-IN" dirty="0">
              <a:highlight>
                <a:srgbClr val="E07926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  <a:p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240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62CCD-4AB5-48AC-9C3A-7703A2A7A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6" r="4167" b="12963"/>
          <a:stretch/>
        </p:blipFill>
        <p:spPr>
          <a:xfrm>
            <a:off x="190500" y="1752600"/>
            <a:ext cx="8763000" cy="365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21EFD-72A9-4B27-A683-E1E4CCAD0461}"/>
              </a:ext>
            </a:extLst>
          </p:cNvPr>
          <p:cNvSpPr/>
          <p:nvPr/>
        </p:nvSpPr>
        <p:spPr>
          <a:xfrm>
            <a:off x="6819900" y="2286000"/>
            <a:ext cx="2095500" cy="3124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9DBB5-9F1E-493A-A5EA-5D737C07BFD1}"/>
              </a:ext>
            </a:extLst>
          </p:cNvPr>
          <p:cNvSpPr txBox="1"/>
          <p:nvPr/>
        </p:nvSpPr>
        <p:spPr>
          <a:xfrm>
            <a:off x="2076450" y="5758934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Collaborating </a:t>
            </a:r>
            <a:r>
              <a:rPr lang="en-IN" dirty="0"/>
              <a:t>with our friends at Cell Propulsion - Bangalore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78572-7208-4126-ACF4-A87B6350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2" t="28148" r="51665" b="67887"/>
          <a:stretch/>
        </p:blipFill>
        <p:spPr>
          <a:xfrm>
            <a:off x="3200399" y="616324"/>
            <a:ext cx="2743201" cy="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B0B4EC-BE4D-42CB-B7CE-8D42F13F67C2}"/>
              </a:ext>
            </a:extLst>
          </p:cNvPr>
          <p:cNvSpPr/>
          <p:nvPr/>
        </p:nvSpPr>
        <p:spPr>
          <a:xfrm>
            <a:off x="762000" y="1828800"/>
            <a:ext cx="8077200" cy="150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00FFFF"/>
                </a:highlight>
              </a:rPr>
              <a:t>1. Data aggregation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3BE32-512E-4877-81C7-EC78E598BE08}"/>
              </a:ext>
            </a:extLst>
          </p:cNvPr>
          <p:cNvSpPr txBox="1"/>
          <p:nvPr/>
        </p:nvSpPr>
        <p:spPr>
          <a:xfrm>
            <a:off x="762000" y="762000"/>
            <a:ext cx="6894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E07926"/>
                </a:highlight>
              </a:rPr>
              <a:t>Key Questions 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insights are most relevant ?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data from Battery Management System (BMS) of EV matters?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to calculate </a:t>
            </a:r>
            <a:r>
              <a:rPr lang="en-IN" dirty="0"/>
              <a:t>battery status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Zero charge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Threshold Charge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Recommended Charge limit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is </a:t>
            </a:r>
            <a:r>
              <a:rPr lang="en-IN" dirty="0"/>
              <a:t>battery lifecycle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Calculation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Average battery lifetime for present fleet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Fleet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User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Who needs what information the most 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EESL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Consumers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Third parties</a:t>
            </a:r>
          </a:p>
        </p:txBody>
      </p:sp>
    </p:spTree>
    <p:extLst>
      <p:ext uri="{BB962C8B-B14F-4D97-AF65-F5344CB8AC3E}">
        <p14:creationId xmlns:p14="http://schemas.microsoft.com/office/powerpoint/2010/main" val="32430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C938F1-C8EA-4CC7-A3F8-7BE04C21143B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66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943600"/>
            <a:ext cx="73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0C053-C33E-4A30-9A42-AAA2E208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2" y="101600"/>
            <a:ext cx="390819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47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CE70B-CBCE-4215-8404-128AFCCF8E5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EB5F-B47C-4CDB-8C0E-BC3226846018}"/>
              </a:ext>
            </a:extLst>
          </p:cNvPr>
          <p:cNvSpPr txBox="1"/>
          <p:nvPr/>
        </p:nvSpPr>
        <p:spPr>
          <a:xfrm>
            <a:off x="1219200" y="5943600"/>
            <a:ext cx="73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Market Ready   </a:t>
            </a:r>
            <a:r>
              <a:rPr lang="en-IN" dirty="0"/>
              <a:t>given 3 months of field trials    = </a:t>
            </a:r>
            <a:r>
              <a:rPr lang="en-IN" dirty="0">
                <a:highlight>
                  <a:srgbClr val="E07926"/>
                </a:highlight>
              </a:rPr>
              <a:t>2</a:t>
            </a:r>
            <a:r>
              <a:rPr lang="en-IN" baseline="30000" dirty="0">
                <a:highlight>
                  <a:srgbClr val="E07926"/>
                </a:highlight>
              </a:rPr>
              <a:t>nd</a:t>
            </a:r>
            <a:r>
              <a:rPr lang="en-IN" dirty="0">
                <a:highlight>
                  <a:srgbClr val="E07926"/>
                </a:highlight>
              </a:rPr>
              <a:t> of November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D1767-4B6F-4BF7-852A-6D1070510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04800"/>
            <a:ext cx="8534399" cy="54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638550" y="519693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Business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076C0-D524-4751-89BC-C87671835BD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4901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E0D0FB-92A0-4886-B8EF-31C03B9D8C41}"/>
              </a:ext>
            </a:extLst>
          </p:cNvPr>
          <p:cNvSpPr txBox="1"/>
          <p:nvPr/>
        </p:nvSpPr>
        <p:spPr>
          <a:xfrm>
            <a:off x="903044" y="1694806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A : </a:t>
            </a:r>
            <a:r>
              <a:rPr lang="en-US" sz="1600" dirty="0"/>
              <a:t>Strategic tie ups with EV distributors, manufacturers &amp; BMS manufacturers to avail market penetration</a:t>
            </a:r>
          </a:p>
        </p:txBody>
      </p:sp>
    </p:spTree>
    <p:extLst>
      <p:ext uri="{BB962C8B-B14F-4D97-AF65-F5344CB8AC3E}">
        <p14:creationId xmlns:p14="http://schemas.microsoft.com/office/powerpoint/2010/main" val="37188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Garud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0D450-BB60-43F8-AA99-396867BC5EDE}"/>
              </a:ext>
            </a:extLst>
          </p:cNvPr>
          <p:cNvSpPr/>
          <p:nvPr/>
        </p:nvSpPr>
        <p:spPr>
          <a:xfrm>
            <a:off x="6765561" y="196748"/>
            <a:ext cx="2378440" cy="4483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52B8-EB1F-40D9-9811-41665234F3A3}"/>
              </a:ext>
            </a:extLst>
          </p:cNvPr>
          <p:cNvSpPr/>
          <p:nvPr/>
        </p:nvSpPr>
        <p:spPr>
          <a:xfrm>
            <a:off x="3176484" y="3276600"/>
            <a:ext cx="507812" cy="25275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737C8-1B5D-4992-88BD-8D5A5E071160}"/>
              </a:ext>
            </a:extLst>
          </p:cNvPr>
          <p:cNvSpPr/>
          <p:nvPr/>
        </p:nvSpPr>
        <p:spPr>
          <a:xfrm>
            <a:off x="685800" y="167589"/>
            <a:ext cx="5723025" cy="31043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10A7A-9287-4482-B1CE-3D961BDC9ECF}"/>
              </a:ext>
            </a:extLst>
          </p:cNvPr>
          <p:cNvSpPr/>
          <p:nvPr/>
        </p:nvSpPr>
        <p:spPr>
          <a:xfrm>
            <a:off x="3657600" y="3245226"/>
            <a:ext cx="2746206" cy="1417119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F623C-03DA-44E8-99A3-2BEC193BBF3B}"/>
              </a:ext>
            </a:extLst>
          </p:cNvPr>
          <p:cNvSpPr txBox="1"/>
          <p:nvPr/>
        </p:nvSpPr>
        <p:spPr>
          <a:xfrm>
            <a:off x="903044" y="1694806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B : </a:t>
            </a:r>
            <a:r>
              <a:rPr lang="en-US" sz="1600" dirty="0"/>
              <a:t>To sell it as standalone product. App reward model to incentivize the purchase of device.</a:t>
            </a:r>
          </a:p>
        </p:txBody>
      </p:sp>
    </p:spTree>
    <p:extLst>
      <p:ext uri="{BB962C8B-B14F-4D97-AF65-F5344CB8AC3E}">
        <p14:creationId xmlns:p14="http://schemas.microsoft.com/office/powerpoint/2010/main" val="2527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4BF4E3-1F46-4559-BFD1-FE89FDEA385D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DE6D4-10B6-4A0F-A50C-5B6866D07CB4}"/>
              </a:ext>
            </a:extLst>
          </p:cNvPr>
          <p:cNvSpPr txBox="1"/>
          <p:nvPr/>
        </p:nvSpPr>
        <p:spPr>
          <a:xfrm>
            <a:off x="1143000" y="5164138"/>
            <a:ext cx="7440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A : </a:t>
            </a:r>
            <a:r>
              <a:rPr lang="en-US" sz="1600" dirty="0"/>
              <a:t>App based reward points, for exchange at EV complex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Facilities at Complex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Battery Replacements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Maintenance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Premiere rush in slot booking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</p:spTree>
    <p:extLst>
      <p:ext uri="{BB962C8B-B14F-4D97-AF65-F5344CB8AC3E}">
        <p14:creationId xmlns:p14="http://schemas.microsoft.com/office/powerpoint/2010/main" val="3190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9A81D-4979-44AE-BCFC-1396B4FC3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67" t="20371" r="5000" b="42085"/>
          <a:stretch/>
        </p:blipFill>
        <p:spPr>
          <a:xfrm>
            <a:off x="1752600" y="1143000"/>
            <a:ext cx="6230112" cy="426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D0ECAF-3868-4034-A338-C69E5F2660E9}"/>
              </a:ext>
            </a:extLst>
          </p:cNvPr>
          <p:cNvSpPr/>
          <p:nvPr/>
        </p:nvSpPr>
        <p:spPr>
          <a:xfrm>
            <a:off x="1828800" y="2590800"/>
            <a:ext cx="59436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1. 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53EEF-1B55-441C-AF23-9040EABEC64B}"/>
              </a:ext>
            </a:extLst>
          </p:cNvPr>
          <p:cNvSpPr/>
          <p:nvPr/>
        </p:nvSpPr>
        <p:spPr>
          <a:xfrm>
            <a:off x="1828800" y="3581400"/>
            <a:ext cx="594360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2. Adoption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DBE7F-D7FE-4CE4-AED6-C05414AAE920}"/>
              </a:ext>
            </a:extLst>
          </p:cNvPr>
          <p:cNvSpPr/>
          <p:nvPr/>
        </p:nvSpPr>
        <p:spPr>
          <a:xfrm>
            <a:off x="1828800" y="5638800"/>
            <a:ext cx="59436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3. Plumbing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2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F9A121-BEE6-4D08-B53C-026F9612BBB2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F41D6D-8E0B-4AAF-ACB1-51D71922DF07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Option B : </a:t>
            </a:r>
            <a:r>
              <a:rPr lang="en-US" sz="1600" dirty="0"/>
              <a:t>Monetization avenue for utilizing our APIs &amp; Datasets for analysts, third party developers and businesses; built around booming EV economy space in India.</a:t>
            </a:r>
          </a:p>
        </p:txBody>
      </p:sp>
    </p:spTree>
    <p:extLst>
      <p:ext uri="{BB962C8B-B14F-4D97-AF65-F5344CB8AC3E}">
        <p14:creationId xmlns:p14="http://schemas.microsoft.com/office/powerpoint/2010/main" val="38796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Garud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4B198B-C06D-4E6F-B448-42245F1A5E97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68F650-78D9-4F4F-9477-CC82F5029E9A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Opportunity A : </a:t>
            </a:r>
            <a:r>
              <a:rPr lang="en-US" sz="1600" dirty="0"/>
              <a:t>Focused and aggregated fleet analytics for EESL &amp; third parties to plan EV Station commissioning &amp; Planning</a:t>
            </a:r>
          </a:p>
        </p:txBody>
      </p:sp>
    </p:spTree>
    <p:extLst>
      <p:ext uri="{BB962C8B-B14F-4D97-AF65-F5344CB8AC3E}">
        <p14:creationId xmlns:p14="http://schemas.microsoft.com/office/powerpoint/2010/main" val="31167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1928E-8218-4178-9A0E-327980EA2A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6A2A-3EB6-4B2F-93CC-9427759929D1}"/>
              </a:ext>
            </a:extLst>
          </p:cNvPr>
          <p:cNvSpPr/>
          <p:nvPr/>
        </p:nvSpPr>
        <p:spPr>
          <a:xfrm>
            <a:off x="797859" y="3886200"/>
            <a:ext cx="19431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1D75E-64E0-4833-BF43-2DC222ED955C}"/>
              </a:ext>
            </a:extLst>
          </p:cNvPr>
          <p:cNvSpPr/>
          <p:nvPr/>
        </p:nvSpPr>
        <p:spPr>
          <a:xfrm>
            <a:off x="800100" y="1286435"/>
            <a:ext cx="19050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5A05-A4DF-4486-AFF2-DD203EB53E76}"/>
              </a:ext>
            </a:extLst>
          </p:cNvPr>
          <p:cNvSpPr/>
          <p:nvPr/>
        </p:nvSpPr>
        <p:spPr>
          <a:xfrm>
            <a:off x="3733800" y="533398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Gaurav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58395-664E-4E12-9337-1AF3D78633DE}"/>
              </a:ext>
            </a:extLst>
          </p:cNvPr>
          <p:cNvSpPr/>
          <p:nvPr/>
        </p:nvSpPr>
        <p:spPr>
          <a:xfrm>
            <a:off x="3733800" y="2635624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Dwar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5C5EA-36B4-4E7A-ABED-CD59A6797E59}"/>
              </a:ext>
            </a:extLst>
          </p:cNvPr>
          <p:cNvSpPr/>
          <p:nvPr/>
        </p:nvSpPr>
        <p:spPr>
          <a:xfrm>
            <a:off x="3751729" y="4746813"/>
            <a:ext cx="2514600" cy="15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DD4A9-7587-433D-9191-26E62C3AA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48200"/>
            <a:ext cx="1828800" cy="127338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0057BC-5302-4C7F-8B48-CA4B8FB1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74" y="819997"/>
            <a:ext cx="96855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DD182-C7D3-4A7C-A2F3-E45269B1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7" y="3595120"/>
            <a:ext cx="1485345" cy="941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F25B6-9097-46ED-9EA7-B65AF7685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85" y="5742168"/>
            <a:ext cx="1422634" cy="824481"/>
          </a:xfrm>
          <a:prstGeom prst="rect">
            <a:avLst/>
          </a:prstGeom>
        </p:spPr>
      </p:pic>
      <p:pic>
        <p:nvPicPr>
          <p:cNvPr id="12" name="Picture 2" descr="Image result for scooty silhouette png">
            <a:extLst>
              <a:ext uri="{FF2B5EF4-FFF2-40B4-BE49-F238E27FC236}">
                <a16:creationId xmlns:a16="http://schemas.microsoft.com/office/drawing/2014/main" id="{C18DA8FF-AC91-42C9-8548-58970874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8" y="5767112"/>
            <a:ext cx="1216090" cy="7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C66152-E832-4C38-8B2C-96FDB6B75FA4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H="1" flipV="1">
            <a:off x="2995331" y="-709334"/>
            <a:ext cx="753037" cy="3238500"/>
          </a:xfrm>
          <a:prstGeom prst="bentConnector3">
            <a:avLst>
              <a:gd name="adj1" fmla="val -30357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4FDBDAC-4FAB-469E-976A-47091BAFB7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05100" y="1295398"/>
            <a:ext cx="1028700" cy="75303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5308CD-006D-4CB0-AD2A-CF9EF3700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05100" y="2048435"/>
            <a:ext cx="1028700" cy="134918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5F60A1-8EF3-4BC7-BF42-F9059EF7ABC5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0800000" flipH="1">
            <a:off x="797859" y="1543898"/>
            <a:ext cx="5610966" cy="3104303"/>
          </a:xfrm>
          <a:prstGeom prst="bentConnector5">
            <a:avLst>
              <a:gd name="adj1" fmla="val -4074"/>
              <a:gd name="adj2" fmla="val 146779"/>
              <a:gd name="adj3" fmla="val 10407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50458F-9F28-4DBE-A203-FA628B461643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>
            <a:off x="1769409" y="3886201"/>
            <a:ext cx="1982320" cy="1622613"/>
          </a:xfrm>
          <a:prstGeom prst="bentConnector4">
            <a:avLst>
              <a:gd name="adj1" fmla="val 25495"/>
              <a:gd name="adj2" fmla="val 11408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B68BB5F-2343-4D18-8DE0-F3C2982A4D75}"/>
              </a:ext>
            </a:extLst>
          </p:cNvPr>
          <p:cNvSpPr/>
          <p:nvPr/>
        </p:nvSpPr>
        <p:spPr>
          <a:xfrm>
            <a:off x="7043245" y="5105400"/>
            <a:ext cx="1737427" cy="941294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D920CD9-5CB6-4342-BD81-ED58FBE4C5BA}"/>
              </a:ext>
            </a:extLst>
          </p:cNvPr>
          <p:cNvSpPr/>
          <p:nvPr/>
        </p:nvSpPr>
        <p:spPr>
          <a:xfrm>
            <a:off x="7162800" y="2810435"/>
            <a:ext cx="1737427" cy="78468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Insights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EEAE632-3640-4A3C-8B5C-8830B345AF8D}"/>
              </a:ext>
            </a:extLst>
          </p:cNvPr>
          <p:cNvSpPr/>
          <p:nvPr/>
        </p:nvSpPr>
        <p:spPr>
          <a:xfrm>
            <a:off x="7162800" y="745765"/>
            <a:ext cx="1737427" cy="784685"/>
          </a:xfrm>
          <a:prstGeom prst="rightArrow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7E858-3F47-48FD-B195-DDADEF86174D}"/>
              </a:ext>
            </a:extLst>
          </p:cNvPr>
          <p:cNvSpPr/>
          <p:nvPr/>
        </p:nvSpPr>
        <p:spPr>
          <a:xfrm>
            <a:off x="6408825" y="1651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Display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charge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Give battery life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Navigation to EV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And more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81570-5FBF-40CA-B689-AFA978274F1B}"/>
              </a:ext>
            </a:extLst>
          </p:cNvPr>
          <p:cNvSpPr/>
          <p:nvPr/>
        </p:nvSpPr>
        <p:spPr>
          <a:xfrm>
            <a:off x="6379689" y="351934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Fleet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EV station placement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Position (Lat, Long)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200" dirty="0"/>
              <a:t>Capacity &amp;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Battery waste/lifecycle 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C4A580-0922-47BA-8D8C-EBAD58E0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38" y="2326644"/>
            <a:ext cx="884924" cy="680711"/>
          </a:xfrm>
          <a:prstGeom prst="rect">
            <a:avLst/>
          </a:prstGeom>
        </p:spPr>
      </p:pic>
      <p:pic>
        <p:nvPicPr>
          <p:cNvPr id="25604" name="Picture 4" descr="https://c3.chipkin.com/assets/uploads/2018/Oct/Can_logo_26-13-54-46.png">
            <a:extLst>
              <a:ext uri="{FF2B5EF4-FFF2-40B4-BE49-F238E27FC236}">
                <a16:creationId xmlns:a16="http://schemas.microsoft.com/office/drawing/2014/main" id="{360FAAF6-3D6D-4F4F-B267-2B9407F2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3232"/>
            <a:ext cx="634055" cy="2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64D7F-0E94-44FD-97C1-9EC9C67B00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1" y="107458"/>
            <a:ext cx="781900" cy="78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077C6-DD4B-4172-AC29-4021C48F52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00" y="1961300"/>
            <a:ext cx="781900" cy="781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B20C25-ED4C-4E74-BD3F-C7066587A364}"/>
              </a:ext>
            </a:extLst>
          </p:cNvPr>
          <p:cNvSpPr/>
          <p:nvPr/>
        </p:nvSpPr>
        <p:spPr>
          <a:xfrm>
            <a:off x="6458329" y="1651337"/>
            <a:ext cx="153142" cy="299686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2F1A24-EC46-497C-B2FC-1F8FB5B50B3C}"/>
              </a:ext>
            </a:extLst>
          </p:cNvPr>
          <p:cNvSpPr/>
          <p:nvPr/>
        </p:nvSpPr>
        <p:spPr>
          <a:xfrm>
            <a:off x="3727381" y="4610783"/>
            <a:ext cx="2884090" cy="219329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C80A-08A1-469D-A347-F0E9D13F214C}"/>
              </a:ext>
            </a:extLst>
          </p:cNvPr>
          <p:cNvSpPr/>
          <p:nvPr/>
        </p:nvSpPr>
        <p:spPr>
          <a:xfrm>
            <a:off x="3068617" y="2590796"/>
            <a:ext cx="68257" cy="4159746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6819B-85A1-4D74-910D-8B643F09FE74}"/>
              </a:ext>
            </a:extLst>
          </p:cNvPr>
          <p:cNvSpPr/>
          <p:nvPr/>
        </p:nvSpPr>
        <p:spPr>
          <a:xfrm>
            <a:off x="3119655" y="3592333"/>
            <a:ext cx="614948" cy="326566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6D6F92-7BF0-454D-AD4B-3AA7160891CB}"/>
              </a:ext>
            </a:extLst>
          </p:cNvPr>
          <p:cNvSpPr/>
          <p:nvPr/>
        </p:nvSpPr>
        <p:spPr>
          <a:xfrm>
            <a:off x="6765560" y="4823487"/>
            <a:ext cx="2378439" cy="1301922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4C5E43-D1B0-4045-B02A-F6B6E68A9A2F}"/>
              </a:ext>
            </a:extLst>
          </p:cNvPr>
          <p:cNvSpPr/>
          <p:nvPr/>
        </p:nvSpPr>
        <p:spPr>
          <a:xfrm>
            <a:off x="740572" y="3245226"/>
            <a:ext cx="2330023" cy="3558850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7B516-4634-4871-91B9-CDF814CF8D63}"/>
              </a:ext>
            </a:extLst>
          </p:cNvPr>
          <p:cNvSpPr/>
          <p:nvPr/>
        </p:nvSpPr>
        <p:spPr>
          <a:xfrm>
            <a:off x="606115" y="1132921"/>
            <a:ext cx="2361957" cy="2632790"/>
          </a:xfrm>
          <a:prstGeom prst="rect">
            <a:avLst/>
          </a:prstGeom>
          <a:solidFill>
            <a:schemeClr val="tx1">
              <a:alpha val="57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USP to drive EV mobility sustainably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C0AD8-C3A5-4716-B380-B833C8A7FCA7}"/>
              </a:ext>
            </a:extLst>
          </p:cNvPr>
          <p:cNvSpPr txBox="1"/>
          <p:nvPr/>
        </p:nvSpPr>
        <p:spPr>
          <a:xfrm>
            <a:off x="1143000" y="5164138"/>
            <a:ext cx="744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highlight>
                  <a:srgbClr val="FFFF00"/>
                </a:highlight>
              </a:rPr>
              <a:t>Opportunity B : </a:t>
            </a:r>
            <a:r>
              <a:rPr lang="en-US" sz="1600" dirty="0"/>
              <a:t>By not charging developers for accessing data, they can strategically drive more entry comfort for App ecosystem, around the offering.</a:t>
            </a:r>
          </a:p>
        </p:txBody>
      </p:sp>
    </p:spTree>
    <p:extLst>
      <p:ext uri="{BB962C8B-B14F-4D97-AF65-F5344CB8AC3E}">
        <p14:creationId xmlns:p14="http://schemas.microsoft.com/office/powerpoint/2010/main" val="36144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657600" y="528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Scalability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076C0-D524-4751-89BC-C87671835BD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281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3778F-A918-48A5-8EFA-5F72004F3F66}"/>
              </a:ext>
            </a:extLst>
          </p:cNvPr>
          <p:cNvSpPr/>
          <p:nvPr/>
        </p:nvSpPr>
        <p:spPr>
          <a:xfrm>
            <a:off x="1295400" y="5257800"/>
            <a:ext cx="28956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519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C6098-87F6-4E32-AB5E-C1F3F203155E}"/>
              </a:ext>
            </a:extLst>
          </p:cNvPr>
          <p:cNvSpPr/>
          <p:nvPr/>
        </p:nvSpPr>
        <p:spPr>
          <a:xfrm>
            <a:off x="533400" y="1504325"/>
            <a:ext cx="5562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Swiggy's latest talks to raise about $200 million is expected to value the firm at about $1.3 billion, according to a person aware of the discussions. That would make it the fastest online firm to join India's unicorn club of companies estimated to be worth at least $1 billion.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2"/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Forbes estimates his </a:t>
            </a:r>
            <a:r>
              <a:rPr lang="en-US" b="1" dirty="0">
                <a:solidFill>
                  <a:schemeClr val="bg1"/>
                </a:solidFill>
              </a:rPr>
              <a:t>net worth</a:t>
            </a:r>
            <a:r>
              <a:rPr lang="en-US" dirty="0">
                <a:solidFill>
                  <a:schemeClr val="bg1"/>
                </a:solidFill>
              </a:rPr>
              <a:t> to be at least $5.8 billion. Garrett Camp, </a:t>
            </a:r>
            <a:r>
              <a:rPr lang="en-US" b="1" dirty="0">
                <a:solidFill>
                  <a:schemeClr val="bg1"/>
                </a:solidFill>
              </a:rPr>
              <a:t>Uber’s </a:t>
            </a:r>
            <a:r>
              <a:rPr lang="en-US" dirty="0">
                <a:solidFill>
                  <a:schemeClr val="bg1"/>
                </a:solidFill>
              </a:rPr>
              <a:t>cofounder, owns a 6% stake according to the filing, which makes up the majority of his $4.6 billion </a:t>
            </a:r>
            <a:r>
              <a:rPr lang="en-US" b="1" dirty="0">
                <a:solidFill>
                  <a:schemeClr val="bg1"/>
                </a:solidFill>
              </a:rPr>
              <a:t>net worth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wiggy logo png">
            <a:extLst>
              <a:ext uri="{FF2B5EF4-FFF2-40B4-BE49-F238E27FC236}">
                <a16:creationId xmlns:a16="http://schemas.microsoft.com/office/drawing/2014/main" id="{5B569CB0-5FAE-477D-B254-A513CD34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4796"/>
            <a:ext cx="2643187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ber logo png">
            <a:extLst>
              <a:ext uri="{FF2B5EF4-FFF2-40B4-BE49-F238E27FC236}">
                <a16:creationId xmlns:a16="http://schemas.microsoft.com/office/drawing/2014/main" id="{4EB1BD9A-46CD-4EAA-8D69-08EA15FA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18725"/>
            <a:ext cx="3987846" cy="39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82614D-C3D9-4369-8781-354F545D41CD}"/>
              </a:ext>
            </a:extLst>
          </p:cNvPr>
          <p:cNvSpPr/>
          <p:nvPr/>
        </p:nvSpPr>
        <p:spPr>
          <a:xfrm>
            <a:off x="304800" y="838200"/>
            <a:ext cx="8534400" cy="53340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EB67F-38D2-4122-BDCB-3E644E5DA7B0}"/>
              </a:ext>
            </a:extLst>
          </p:cNvPr>
          <p:cNvSpPr/>
          <p:nvPr/>
        </p:nvSpPr>
        <p:spPr>
          <a:xfrm>
            <a:off x="559594" y="2959353"/>
            <a:ext cx="82796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 economy to grow to </a:t>
            </a:r>
            <a:r>
              <a:rPr lang="en-US" dirty="0">
                <a:highlight>
                  <a:srgbClr val="FFFF00"/>
                </a:highlight>
              </a:rPr>
              <a:t>$6.3 trillion in 2021</a:t>
            </a:r>
            <a:r>
              <a:rPr lang="en-US" dirty="0">
                <a:solidFill>
                  <a:schemeClr val="bg1"/>
                </a:solidFill>
              </a:rPr>
              <a:t>, user base to nearly double to 6.3 billion. The global app economy will be worth $6.3 trillion by 2021, </a:t>
            </a:r>
            <a:r>
              <a:rPr lang="en-US" dirty="0">
                <a:highlight>
                  <a:srgbClr val="FFFF00"/>
                </a:highlight>
              </a:rPr>
              <a:t>up from $1.3 trillion last year,</a:t>
            </a:r>
            <a:r>
              <a:rPr lang="en-US" dirty="0">
                <a:solidFill>
                  <a:schemeClr val="bg1"/>
                </a:solidFill>
              </a:rPr>
              <a:t> according to a new report this morning from app analytics firm App Annie.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6"/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33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C6098-87F6-4E32-AB5E-C1F3F203155E}"/>
              </a:ext>
            </a:extLst>
          </p:cNvPr>
          <p:cNvSpPr/>
          <p:nvPr/>
        </p:nvSpPr>
        <p:spPr>
          <a:xfrm>
            <a:off x="533400" y="1504325"/>
            <a:ext cx="5562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Swiggy's latest talks to raise about $200 million is expected to </a:t>
            </a:r>
            <a:r>
              <a:rPr lang="en-US" dirty="0">
                <a:highlight>
                  <a:srgbClr val="FFFF00"/>
                </a:highlight>
              </a:rPr>
              <a:t>value the firm at about $1.3 billion, according to a person aware of the discussions. That would </a:t>
            </a:r>
            <a:r>
              <a:rPr lang="en-US" dirty="0">
                <a:solidFill>
                  <a:schemeClr val="bg1"/>
                </a:solidFill>
              </a:rPr>
              <a:t>make it the fastest online firm to join India's unicorn club of companies estimated to be worth at least $1 billion.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2"/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Forbes estimates his </a:t>
            </a:r>
            <a:r>
              <a:rPr lang="en-US" b="1" dirty="0">
                <a:solidFill>
                  <a:schemeClr val="bg1"/>
                </a:solidFill>
              </a:rPr>
              <a:t>net worth</a:t>
            </a:r>
            <a:r>
              <a:rPr lang="en-US" dirty="0">
                <a:solidFill>
                  <a:schemeClr val="bg1"/>
                </a:solidFill>
              </a:rPr>
              <a:t> to be at least $5.8 billion. Garrett Camp, </a:t>
            </a:r>
            <a:r>
              <a:rPr lang="en-US" b="1" dirty="0">
                <a:solidFill>
                  <a:schemeClr val="bg1"/>
                </a:solidFill>
              </a:rPr>
              <a:t>Uber’s </a:t>
            </a:r>
            <a:r>
              <a:rPr lang="en-US" dirty="0">
                <a:solidFill>
                  <a:schemeClr val="bg1"/>
                </a:solidFill>
              </a:rPr>
              <a:t>cofounder, owns a 6% stake according to the filing, which makes up the majority of his </a:t>
            </a:r>
            <a:r>
              <a:rPr lang="en-US" dirty="0">
                <a:highlight>
                  <a:srgbClr val="FFFF00"/>
                </a:highlight>
              </a:rPr>
              <a:t>$4.6 billion </a:t>
            </a:r>
            <a:r>
              <a:rPr lang="en-US" b="1" dirty="0">
                <a:highlight>
                  <a:srgbClr val="FFFF00"/>
                </a:highlight>
              </a:rPr>
              <a:t>net worth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wiggy logo png">
            <a:extLst>
              <a:ext uri="{FF2B5EF4-FFF2-40B4-BE49-F238E27FC236}">
                <a16:creationId xmlns:a16="http://schemas.microsoft.com/office/drawing/2014/main" id="{5B569CB0-5FAE-477D-B254-A513CD34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4796"/>
            <a:ext cx="2643187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ber logo png">
            <a:extLst>
              <a:ext uri="{FF2B5EF4-FFF2-40B4-BE49-F238E27FC236}">
                <a16:creationId xmlns:a16="http://schemas.microsoft.com/office/drawing/2014/main" id="{4EB1BD9A-46CD-4EAA-8D69-08EA15FA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18725"/>
            <a:ext cx="3987846" cy="39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746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id phone png">
            <a:extLst>
              <a:ext uri="{FF2B5EF4-FFF2-40B4-BE49-F238E27FC236}">
                <a16:creationId xmlns:a16="http://schemas.microsoft.com/office/drawing/2014/main" id="{7FCD6AB9-3B48-48A0-8FA1-A4CAACD3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695291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CCE26C-1152-4EBE-8228-A63F62D87631}"/>
              </a:ext>
            </a:extLst>
          </p:cNvPr>
          <p:cNvSpPr/>
          <p:nvPr/>
        </p:nvSpPr>
        <p:spPr>
          <a:xfrm>
            <a:off x="3429000" y="12192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Android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00248-C960-4368-930D-E42E73DE0631}"/>
              </a:ext>
            </a:extLst>
          </p:cNvPr>
          <p:cNvSpPr/>
          <p:nvPr/>
        </p:nvSpPr>
        <p:spPr>
          <a:xfrm>
            <a:off x="3429000" y="19050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Android SDK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2C80A-025C-4391-92A4-16E2466EAB67}"/>
              </a:ext>
            </a:extLst>
          </p:cNvPr>
          <p:cNvSpPr/>
          <p:nvPr/>
        </p:nvSpPr>
        <p:spPr>
          <a:xfrm>
            <a:off x="3429000" y="2743200"/>
            <a:ext cx="1456266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512EF-D91B-4A1F-AF78-94C947DDBA6A}"/>
              </a:ext>
            </a:extLst>
          </p:cNvPr>
          <p:cNvSpPr/>
          <p:nvPr/>
        </p:nvSpPr>
        <p:spPr>
          <a:xfrm>
            <a:off x="3420533" y="4114800"/>
            <a:ext cx="1456267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Utility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439DC-77E5-4314-9E86-0EF6AEB0367A}"/>
              </a:ext>
            </a:extLst>
          </p:cNvPr>
          <p:cNvSpPr/>
          <p:nvPr/>
        </p:nvSpPr>
        <p:spPr>
          <a:xfrm>
            <a:off x="4953000" y="2743200"/>
            <a:ext cx="6096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GUI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E69B079-607D-49A9-ABDD-534A8645BF10}"/>
              </a:ext>
            </a:extLst>
          </p:cNvPr>
          <p:cNvSpPr/>
          <p:nvPr/>
        </p:nvSpPr>
        <p:spPr>
          <a:xfrm>
            <a:off x="6096000" y="1219200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737EA4E-BD32-459C-A5BE-257CCA3340CD}"/>
              </a:ext>
            </a:extLst>
          </p:cNvPr>
          <p:cNvSpPr/>
          <p:nvPr/>
        </p:nvSpPr>
        <p:spPr>
          <a:xfrm>
            <a:off x="6096000" y="2743200"/>
            <a:ext cx="1143000" cy="25146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C10591B-1A31-420D-B020-258DB13208EC}"/>
              </a:ext>
            </a:extLst>
          </p:cNvPr>
          <p:cNvSpPr/>
          <p:nvPr/>
        </p:nvSpPr>
        <p:spPr>
          <a:xfrm rot="10800000">
            <a:off x="1752600" y="2819399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5AAB0-A7A8-4168-9DA6-E4692702034F}"/>
              </a:ext>
            </a:extLst>
          </p:cNvPr>
          <p:cNvSpPr/>
          <p:nvPr/>
        </p:nvSpPr>
        <p:spPr>
          <a:xfrm rot="10800000">
            <a:off x="1748631" y="4114800"/>
            <a:ext cx="1066800" cy="1219200"/>
          </a:xfrm>
          <a:prstGeom prst="rightBrac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Image result for Google PNG">
            <a:extLst>
              <a:ext uri="{FF2B5EF4-FFF2-40B4-BE49-F238E27FC236}">
                <a16:creationId xmlns:a16="http://schemas.microsoft.com/office/drawing/2014/main" id="{47D9EBF5-D709-46E9-9A52-9D9394B1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71" y="121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ed by google png">
            <a:extLst>
              <a:ext uri="{FF2B5EF4-FFF2-40B4-BE49-F238E27FC236}">
                <a16:creationId xmlns:a16="http://schemas.microsoft.com/office/drawing/2014/main" id="{D1CE9567-EF3A-4F80-B210-4C44BAE0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1" y="3886200"/>
            <a:ext cx="1512429" cy="2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Google PNG">
            <a:extLst>
              <a:ext uri="{FF2B5EF4-FFF2-40B4-BE49-F238E27FC236}">
                <a16:creationId xmlns:a16="http://schemas.microsoft.com/office/drawing/2014/main" id="{0DBBD424-C29D-43EC-A41F-6AB011EB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7" y="27855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powered by google png">
            <a:extLst>
              <a:ext uri="{FF2B5EF4-FFF2-40B4-BE49-F238E27FC236}">
                <a16:creationId xmlns:a16="http://schemas.microsoft.com/office/drawing/2014/main" id="{43C0D8D9-106F-4651-BECB-E8C2125B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2" y="4582583"/>
            <a:ext cx="1512429" cy="2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CB25A-8BB5-4E2B-B809-5BB484BC1E24}"/>
              </a:ext>
            </a:extLst>
          </p:cNvPr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688C-B90B-49D8-BECB-FDB5C9724F1D}"/>
              </a:ext>
            </a:extLst>
          </p:cNvPr>
          <p:cNvSpPr txBox="1"/>
          <p:nvPr/>
        </p:nvSpPr>
        <p:spPr>
          <a:xfrm>
            <a:off x="1799166" y="2063802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first quarter of 2016, </a:t>
            </a:r>
            <a:r>
              <a:rPr lang="en-US" i="1" dirty="0">
                <a:highlight>
                  <a:srgbClr val="FFFF00"/>
                </a:highlight>
              </a:rPr>
              <a:t>about 84 percent of smartphones sold to end users used Android as its operating system</a:t>
            </a:r>
            <a:r>
              <a:rPr lang="en-US" dirty="0">
                <a:solidFill>
                  <a:schemeClr val="bg1"/>
                </a:solidFill>
              </a:rPr>
              <a:t>. Android is expected to maintain its smartphone market share of about </a:t>
            </a:r>
            <a:r>
              <a:rPr lang="en-US" b="1" dirty="0">
                <a:highlight>
                  <a:srgbClr val="FFFF00"/>
                </a:highlight>
              </a:rPr>
              <a:t>85 percent</a:t>
            </a:r>
            <a:r>
              <a:rPr lang="en-US" i="1" dirty="0">
                <a:highlight>
                  <a:srgbClr val="FFFF00"/>
                </a:highlight>
              </a:rPr>
              <a:t> up to 2020</a:t>
            </a:r>
            <a:r>
              <a:rPr lang="en-US" dirty="0">
                <a:solidFill>
                  <a:schemeClr val="bg1"/>
                </a:solidFill>
              </a:rPr>
              <a:t>, while Apple's iOS is projected to account for 15 percent.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bg1"/>
                </a:solidFill>
                <a:hlinkClick r:id="rId5"/>
              </a:rPr>
              <a:t>https://www.statista.com/statistics/236027/global-smartphone-os-market-share-of-android/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63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66CE5-E0D3-43E5-A528-FE6439FEB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06977"/>
            <a:ext cx="5334000" cy="533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AACCA-54BB-4223-A3BD-47D34226F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69645"/>
            <a:ext cx="3073956" cy="3318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CD2A7-8766-4BB0-B9DD-0AAF87A31AC1}"/>
              </a:ext>
            </a:extLst>
          </p:cNvPr>
          <p:cNvSpPr txBox="1"/>
          <p:nvPr/>
        </p:nvSpPr>
        <p:spPr>
          <a:xfrm>
            <a:off x="1422678" y="547164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F3BD-C93B-47C1-BFDB-237B3CACE855}"/>
              </a:ext>
            </a:extLst>
          </p:cNvPr>
          <p:cNvSpPr txBox="1"/>
          <p:nvPr/>
        </p:nvSpPr>
        <p:spPr>
          <a:xfrm>
            <a:off x="914400" y="669204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36ECC-181E-42E3-B29B-BDBAE478FA92}"/>
              </a:ext>
            </a:extLst>
          </p:cNvPr>
          <p:cNvSpPr/>
          <p:nvPr/>
        </p:nvSpPr>
        <p:spPr>
          <a:xfrm>
            <a:off x="4940856" y="3886200"/>
            <a:ext cx="3288744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530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1B1CE-4183-4496-87F1-A2F1A561BA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BA1E5-3092-49BB-B340-E745AC198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1" y="663781"/>
            <a:ext cx="4876800" cy="3090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0490-D747-42B2-8D10-DA2CDB5B173A}"/>
              </a:ext>
            </a:extLst>
          </p:cNvPr>
          <p:cNvSpPr txBox="1"/>
          <p:nvPr/>
        </p:nvSpPr>
        <p:spPr>
          <a:xfrm>
            <a:off x="1447800" y="4373346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Dashboards &amp; APIs for</a:t>
            </a:r>
            <a:r>
              <a:rPr lang="en-I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EESL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Charging Stations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Analysts &amp; Third 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40DD-18BF-4CEF-9DE0-BFE0066A77E2}"/>
              </a:ext>
            </a:extLst>
          </p:cNvPr>
          <p:cNvSpPr txBox="1"/>
          <p:nvPr/>
        </p:nvSpPr>
        <p:spPr>
          <a:xfrm>
            <a:off x="5105400" y="121920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To drive analytics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Fleet monitoring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 station placement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Position (Lat, Long)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Capacity &amp;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Battery waste/lifecycle management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3778F-A918-48A5-8EFA-5F72004F3F66}"/>
              </a:ext>
            </a:extLst>
          </p:cNvPr>
          <p:cNvSpPr/>
          <p:nvPr/>
        </p:nvSpPr>
        <p:spPr>
          <a:xfrm>
            <a:off x="5105400" y="2618373"/>
            <a:ext cx="3886200" cy="470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41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B0B4EC-BE4D-42CB-B7CE-8D42F13F67C2}"/>
              </a:ext>
            </a:extLst>
          </p:cNvPr>
          <p:cNvSpPr/>
          <p:nvPr/>
        </p:nvSpPr>
        <p:spPr>
          <a:xfrm>
            <a:off x="762000" y="1828800"/>
            <a:ext cx="8077200" cy="150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00FFFF"/>
                </a:highlight>
              </a:rPr>
              <a:t>1. 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42359-637D-4BE3-B0DC-CF1A28ACC4A0}"/>
              </a:ext>
            </a:extLst>
          </p:cNvPr>
          <p:cNvSpPr/>
          <p:nvPr/>
        </p:nvSpPr>
        <p:spPr>
          <a:xfrm>
            <a:off x="762000" y="3488569"/>
            <a:ext cx="8077200" cy="2905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00FFFF"/>
                </a:highlight>
              </a:rPr>
              <a:t>2. Adoption</a:t>
            </a:r>
            <a:endParaRPr lang="en-IN" b="1" dirty="0">
              <a:highlight>
                <a:srgbClr val="00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7F7E6-4D47-4D64-9A1C-71C964086856}"/>
              </a:ext>
            </a:extLst>
          </p:cNvPr>
          <p:cNvSpPr/>
          <p:nvPr/>
        </p:nvSpPr>
        <p:spPr>
          <a:xfrm>
            <a:off x="762000" y="1143000"/>
            <a:ext cx="8077200" cy="516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                                    </a:t>
            </a:r>
            <a:r>
              <a:rPr lang="en-IN" b="1" dirty="0">
                <a:solidFill>
                  <a:schemeClr val="tx1"/>
                </a:solidFill>
                <a:highlight>
                  <a:srgbClr val="F8F9FB"/>
                </a:highlight>
              </a:rPr>
              <a:t>0. Mentors (Swati Sharma)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3BE32-512E-4877-81C7-EC78E598BE08}"/>
              </a:ext>
            </a:extLst>
          </p:cNvPr>
          <p:cNvSpPr txBox="1"/>
          <p:nvPr/>
        </p:nvSpPr>
        <p:spPr>
          <a:xfrm>
            <a:off x="762000" y="762000"/>
            <a:ext cx="6894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E07926"/>
                </a:highlight>
              </a:rPr>
              <a:t>Key Questions 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insights are most relevant ?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data from Battery Management System (BMS) of EV matters?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to calculate </a:t>
            </a:r>
            <a:r>
              <a:rPr lang="en-IN" dirty="0"/>
              <a:t>battery status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Zero charge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Threshold Charge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Recommended Charge limit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What is </a:t>
            </a:r>
            <a:r>
              <a:rPr lang="en-IN" dirty="0"/>
              <a:t>battery lifecycle </a:t>
            </a:r>
            <a:r>
              <a:rPr lang="en-IN" dirty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Calculation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Average battery lifetime for present fleet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Fleet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User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Who needs what information the most 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EESL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Consumers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Third parties</a:t>
            </a:r>
          </a:p>
        </p:txBody>
      </p:sp>
    </p:spTree>
    <p:extLst>
      <p:ext uri="{BB962C8B-B14F-4D97-AF65-F5344CB8AC3E}">
        <p14:creationId xmlns:p14="http://schemas.microsoft.com/office/powerpoint/2010/main" val="139326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66CE5-E0D3-43E5-A528-FE6439FEB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06977"/>
            <a:ext cx="5334000" cy="533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AACCA-54BB-4223-A3BD-47D34226F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69645"/>
            <a:ext cx="3073956" cy="3318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CD2A7-8766-4BB0-B9DD-0AAF87A31AC1}"/>
              </a:ext>
            </a:extLst>
          </p:cNvPr>
          <p:cNvSpPr txBox="1"/>
          <p:nvPr/>
        </p:nvSpPr>
        <p:spPr>
          <a:xfrm>
            <a:off x="1422678" y="547164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F3BD-C93B-47C1-BFDB-237B3CACE855}"/>
              </a:ext>
            </a:extLst>
          </p:cNvPr>
          <p:cNvSpPr txBox="1"/>
          <p:nvPr/>
        </p:nvSpPr>
        <p:spPr>
          <a:xfrm>
            <a:off x="914400" y="669204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  <p:pic>
        <p:nvPicPr>
          <p:cNvPr id="8" name="Picture 4" descr="http://www.cleanfuture.co.in/wp-content/uploads/2017/11/index.png">
            <a:extLst>
              <a:ext uri="{FF2B5EF4-FFF2-40B4-BE49-F238E27FC236}">
                <a16:creationId xmlns:a16="http://schemas.microsoft.com/office/drawing/2014/main" id="{8FC502DE-55BE-4A6E-89F7-6C8A99C17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19565" r="33566" b="47826"/>
          <a:stretch/>
        </p:blipFill>
        <p:spPr bwMode="auto">
          <a:xfrm>
            <a:off x="5844539" y="2831077"/>
            <a:ext cx="1417321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108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54B8D0-BF28-4B6A-8DB5-8EAD2BD3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4122738" cy="6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9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9A81D-4979-44AE-BCFC-1396B4FC3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67" t="20371" r="5000" b="42085"/>
          <a:stretch/>
        </p:blipFill>
        <p:spPr>
          <a:xfrm>
            <a:off x="1752600" y="1143000"/>
            <a:ext cx="6230112" cy="426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D0ECAF-3868-4034-A338-C69E5F2660E9}"/>
              </a:ext>
            </a:extLst>
          </p:cNvPr>
          <p:cNvSpPr/>
          <p:nvPr/>
        </p:nvSpPr>
        <p:spPr>
          <a:xfrm>
            <a:off x="1828800" y="2590800"/>
            <a:ext cx="59436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1. 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53EEF-1B55-441C-AF23-9040EABEC64B}"/>
              </a:ext>
            </a:extLst>
          </p:cNvPr>
          <p:cNvSpPr/>
          <p:nvPr/>
        </p:nvSpPr>
        <p:spPr>
          <a:xfrm>
            <a:off x="1828800" y="3581400"/>
            <a:ext cx="594360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2. Adoption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DBE7F-D7FE-4CE4-AED6-C05414AAE920}"/>
              </a:ext>
            </a:extLst>
          </p:cNvPr>
          <p:cNvSpPr/>
          <p:nvPr/>
        </p:nvSpPr>
        <p:spPr>
          <a:xfrm>
            <a:off x="1828800" y="5638800"/>
            <a:ext cx="59436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                                                      </a:t>
            </a:r>
            <a:r>
              <a:rPr lang="en-IN" dirty="0">
                <a:solidFill>
                  <a:schemeClr val="tx1"/>
                </a:solidFill>
                <a:highlight>
                  <a:srgbClr val="FFFF00"/>
                </a:highlight>
              </a:rPr>
              <a:t>3. Plumbing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20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D9A997-2DB3-4B7C-8846-EAC7555B3FDE}"/>
              </a:ext>
            </a:extLst>
          </p:cNvPr>
          <p:cNvSpPr txBox="1"/>
          <p:nvPr/>
        </p:nvSpPr>
        <p:spPr>
          <a:xfrm>
            <a:off x="199465" y="504807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move targets the two highest selling categories in the Indian automotive market, </a:t>
            </a:r>
            <a:r>
              <a:rPr lang="en-US" dirty="0">
                <a:highlight>
                  <a:srgbClr val="FFFF00"/>
                </a:highlight>
              </a:rPr>
              <a:t>together counting to a total of over </a:t>
            </a:r>
            <a:r>
              <a:rPr lang="en-US" b="1" dirty="0">
                <a:highlight>
                  <a:srgbClr val="FFFF00"/>
                </a:highlight>
              </a:rPr>
              <a:t>2 crore units annually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/>
            <a:r>
              <a:rPr lang="en-US" b="1" dirty="0">
                <a:solidFill>
                  <a:srgbClr val="E0792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IN" b="1" dirty="0">
              <a:solidFill>
                <a:srgbClr val="E07926"/>
              </a:solidFill>
            </a:endParaRPr>
          </a:p>
        </p:txBody>
      </p:sp>
      <p:pic>
        <p:nvPicPr>
          <p:cNvPr id="4" name="Picture 2" descr="Image result for Map of india png">
            <a:extLst>
              <a:ext uri="{FF2B5EF4-FFF2-40B4-BE49-F238E27FC236}">
                <a16:creationId xmlns:a16="http://schemas.microsoft.com/office/drawing/2014/main" id="{6660C8B8-C0C3-42C3-B72F-00D2326C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64597"/>
            <a:ext cx="3124200" cy="34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6A9315-D687-435E-BFBC-FF7F2614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3" t="23332" r="35000" b="12964"/>
          <a:stretch/>
        </p:blipFill>
        <p:spPr>
          <a:xfrm>
            <a:off x="361950" y="1566888"/>
            <a:ext cx="5410200" cy="327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4E0983-C2B8-4258-8794-07E3708845D4}"/>
              </a:ext>
            </a:extLst>
          </p:cNvPr>
          <p:cNvSpPr/>
          <p:nvPr/>
        </p:nvSpPr>
        <p:spPr>
          <a:xfrm>
            <a:off x="190500" y="1464597"/>
            <a:ext cx="5638800" cy="3481183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2130A-7FFF-4250-8A43-F4CB0C47C5CC}"/>
              </a:ext>
            </a:extLst>
          </p:cNvPr>
          <p:cNvSpPr/>
          <p:nvPr/>
        </p:nvSpPr>
        <p:spPr>
          <a:xfrm>
            <a:off x="304800" y="2178094"/>
            <a:ext cx="558165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27908-67B5-4562-AC42-34D476DC42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3" t="36698" r="12500" b="48883"/>
          <a:stretch/>
        </p:blipFill>
        <p:spPr>
          <a:xfrm>
            <a:off x="361950" y="519632"/>
            <a:ext cx="7467600" cy="7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19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ap of india png">
            <a:extLst>
              <a:ext uri="{FF2B5EF4-FFF2-40B4-BE49-F238E27FC236}">
                <a16:creationId xmlns:a16="http://schemas.microsoft.com/office/drawing/2014/main" id="{E259847C-8969-4709-A12A-D20D4FDC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33400"/>
            <a:ext cx="4953000" cy="551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95D547-500D-491D-9CBA-8956AA2BCA58}"/>
              </a:ext>
            </a:extLst>
          </p:cNvPr>
          <p:cNvSpPr txBox="1"/>
          <p:nvPr/>
        </p:nvSpPr>
        <p:spPr>
          <a:xfrm>
            <a:off x="5334000" y="568301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That’s our vison. </a:t>
            </a:r>
          </a:p>
          <a:p>
            <a:r>
              <a:rPr lang="en-IN" dirty="0">
                <a:highlight>
                  <a:srgbClr val="FFFF00"/>
                </a:highlight>
              </a:rPr>
              <a:t>Vision 2030</a:t>
            </a:r>
          </a:p>
        </p:txBody>
      </p:sp>
    </p:spTree>
    <p:extLst>
      <p:ext uri="{BB962C8B-B14F-4D97-AF65-F5344CB8AC3E}">
        <p14:creationId xmlns:p14="http://schemas.microsoft.com/office/powerpoint/2010/main" val="3830783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285D16C-1C5F-456A-A9CF-39BDE2609842}"/>
              </a:ext>
            </a:extLst>
          </p:cNvPr>
          <p:cNvSpPr txBox="1"/>
          <p:nvPr/>
        </p:nvSpPr>
        <p:spPr>
          <a:xfrm>
            <a:off x="2057400" y="2514600"/>
            <a:ext cx="563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It’s not just a problem that needs solving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It’s also a </a:t>
            </a:r>
            <a:r>
              <a:rPr lang="en-IN" dirty="0">
                <a:highlight>
                  <a:srgbClr val="FFFF00"/>
                </a:highlight>
              </a:rPr>
              <a:t>business opportunity </a:t>
            </a:r>
          </a:p>
          <a:p>
            <a:r>
              <a:rPr lang="en-IN" dirty="0">
                <a:solidFill>
                  <a:schemeClr val="bg1"/>
                </a:solidFill>
              </a:rPr>
              <a:t>to shape the course of a sustainable &amp; circular economy. </a:t>
            </a:r>
          </a:p>
        </p:txBody>
      </p:sp>
    </p:spTree>
    <p:extLst>
      <p:ext uri="{BB962C8B-B14F-4D97-AF65-F5344CB8AC3E}">
        <p14:creationId xmlns:p14="http://schemas.microsoft.com/office/powerpoint/2010/main" val="31748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s in the mirror are closer than they appear">
            <a:extLst>
              <a:ext uri="{FF2B5EF4-FFF2-40B4-BE49-F238E27FC236}">
                <a16:creationId xmlns:a16="http://schemas.microsoft.com/office/drawing/2014/main" id="{DCE9CC00-6C7A-4DFB-871D-A0F090E1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87D5D-80F4-4AA6-B81E-2C8A1F151614}"/>
              </a:ext>
            </a:extLst>
          </p:cNvPr>
          <p:cNvSpPr txBox="1"/>
          <p:nvPr/>
        </p:nvSpPr>
        <p:spPr>
          <a:xfrm>
            <a:off x="1981200" y="228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It’s about time we have a </a:t>
            </a:r>
            <a:r>
              <a:rPr lang="en-IN" dirty="0">
                <a:highlight>
                  <a:srgbClr val="FFFF00"/>
                </a:highlight>
              </a:rPr>
              <a:t>sustainable &amp; circular economy</a:t>
            </a:r>
            <a:r>
              <a:rPr lang="en-IN" dirty="0">
                <a:solidFill>
                  <a:schemeClr val="bg1"/>
                </a:solidFill>
              </a:rPr>
              <a:t>.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2499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descr="Smartjoules Logo - Right to Lef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892" y="2505626"/>
            <a:ext cx="1944215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850" y="-123525"/>
            <a:ext cx="9258299" cy="702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42573-6A4D-4179-B08F-3B03B804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0" t="51481" r="8333" b="5556"/>
          <a:stretch/>
        </p:blipFill>
        <p:spPr>
          <a:xfrm>
            <a:off x="623046" y="2133600"/>
            <a:ext cx="175260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5CA13-FBFA-4E9D-9D6B-CB893FB4A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51481" r="74167" b="5556"/>
          <a:stretch/>
        </p:blipFill>
        <p:spPr>
          <a:xfrm>
            <a:off x="2675964" y="2133600"/>
            <a:ext cx="17526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33BDA-EE10-44BB-AA10-901B921B9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51481" r="51668" b="5556"/>
          <a:stretch/>
        </p:blipFill>
        <p:spPr>
          <a:xfrm>
            <a:off x="4728882" y="2133600"/>
            <a:ext cx="18288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87C50-099C-49CB-87D3-300388CDF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0" t="51481" r="8333" b="5556"/>
          <a:stretch/>
        </p:blipFill>
        <p:spPr>
          <a:xfrm>
            <a:off x="6858000" y="2133600"/>
            <a:ext cx="175259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6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C46E2-99E5-4A5E-8654-433C5387CDDB}"/>
              </a:ext>
            </a:extLst>
          </p:cNvPr>
          <p:cNvSpPr txBox="1"/>
          <p:nvPr/>
        </p:nvSpPr>
        <p:spPr>
          <a:xfrm>
            <a:off x="1562100" y="52800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It would be nice if we can make some friends along the way.</a:t>
            </a:r>
          </a:p>
          <a:p>
            <a:pPr algn="ctr"/>
            <a:r>
              <a:rPr lang="en-IN" dirty="0">
                <a:highlight>
                  <a:srgbClr val="FFFF00"/>
                </a:highlight>
              </a:rPr>
              <a:t>Will you help us shape a better future?</a:t>
            </a:r>
            <a:r>
              <a:rPr lang="en-IN" dirty="0">
                <a:solidFill>
                  <a:schemeClr val="bg1"/>
                </a:solidFill>
                <a:highlight>
                  <a:srgbClr val="FFFF00"/>
                </a:highlight>
              </a:rPr>
              <a:t>. 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6B9E9-EB4A-4E53-94BC-D6E20DF4D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60F28-F37D-46B4-8444-FCC0136AD51F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80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78B7-9596-4B1D-86AE-E4712CDF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22" y="1578000"/>
            <a:ext cx="3073956" cy="331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543300" y="528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3041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7B160-A28C-4448-B1D2-6D646591E343}"/>
              </a:ext>
            </a:extLst>
          </p:cNvPr>
          <p:cNvSpPr txBox="1"/>
          <p:nvPr/>
        </p:nvSpPr>
        <p:spPr>
          <a:xfrm>
            <a:off x="1562100" y="1720840"/>
            <a:ext cx="601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Come join us, and together ….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highlight>
                  <a:srgbClr val="FFFF00"/>
                </a:highlight>
              </a:rPr>
              <a:t>We can create a sustainable future for this circular economy</a:t>
            </a: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r>
              <a:rPr lang="en-IN" dirty="0">
                <a:highlight>
                  <a:srgbClr val="E07926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info@smartjoules.in</a:t>
            </a:r>
            <a:endParaRPr lang="en-IN" dirty="0">
              <a:highlight>
                <a:srgbClr val="E07926"/>
              </a:highlight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www.smartjoules.co.in</a:t>
            </a:r>
          </a:p>
        </p:txBody>
      </p:sp>
    </p:spTree>
    <p:extLst>
      <p:ext uri="{BB962C8B-B14F-4D97-AF65-F5344CB8AC3E}">
        <p14:creationId xmlns:p14="http://schemas.microsoft.com/office/powerpoint/2010/main" val="2454696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7B160-A28C-4448-B1D2-6D646591E343}"/>
              </a:ext>
            </a:extLst>
          </p:cNvPr>
          <p:cNvSpPr txBox="1"/>
          <p:nvPr/>
        </p:nvSpPr>
        <p:spPr>
          <a:xfrm>
            <a:off x="1562100" y="914400"/>
            <a:ext cx="6019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endParaRPr lang="en-IN" dirty="0">
              <a:highlight>
                <a:srgbClr val="FFFF00"/>
              </a:highlight>
            </a:endParaRPr>
          </a:p>
          <a:p>
            <a:pPr algn="ctr"/>
            <a:r>
              <a:rPr lang="en-IN" dirty="0">
                <a:highlight>
                  <a:srgbClr val="E07926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info@smartjoules.in</a:t>
            </a:r>
            <a:endParaRPr lang="en-IN" dirty="0">
              <a:highlight>
                <a:srgbClr val="E07926"/>
              </a:highlight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www.smartjoules.co.in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15970-C4A7-4A97-83FF-A063EA984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90800"/>
            <a:ext cx="2222778" cy="239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BC026-C1CD-48E8-A73B-52F13C3F566C}"/>
              </a:ext>
            </a:extLst>
          </p:cNvPr>
          <p:cNvSpPr txBox="1"/>
          <p:nvPr/>
        </p:nvSpPr>
        <p:spPr>
          <a:xfrm>
            <a:off x="3352800" y="1490359"/>
            <a:ext cx="2222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E3A77-82DF-4B14-ABEC-108149CDD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89" y="2590800"/>
            <a:ext cx="2222778" cy="2399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B255E-C464-4D22-975A-8FEBFB674B4C}"/>
              </a:ext>
            </a:extLst>
          </p:cNvPr>
          <p:cNvSpPr txBox="1"/>
          <p:nvPr/>
        </p:nvSpPr>
        <p:spPr>
          <a:xfrm>
            <a:off x="6254889" y="1490359"/>
            <a:ext cx="2222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Chandrika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Cheelghat</a:t>
            </a:r>
            <a:endParaRPr lang="en-IN" dirty="0">
              <a:highlight>
                <a:srgbClr val="E07926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2C4C5-E440-4450-963E-18F99574A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2" y="2629440"/>
            <a:ext cx="2222778" cy="239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BA1CD-BCA8-4C2D-A143-AD82C5B13C15}"/>
              </a:ext>
            </a:extLst>
          </p:cNvPr>
          <p:cNvSpPr txBox="1"/>
          <p:nvPr/>
        </p:nvSpPr>
        <p:spPr>
          <a:xfrm>
            <a:off x="596622" y="1528999"/>
            <a:ext cx="2222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Nagesh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Nagshakti</a:t>
            </a:r>
            <a:endParaRPr lang="en-IN" dirty="0">
              <a:highlight>
                <a:srgbClr val="E079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1952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descr="Smartjoules Logo - Right to Lef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892" y="2505626"/>
            <a:ext cx="1944215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850" y="-123525"/>
            <a:ext cx="9258299" cy="7021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2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80B7F5-70F7-44D0-9361-BC888C9D083C}"/>
              </a:ext>
            </a:extLst>
          </p:cNvPr>
          <p:cNvSpPr txBox="1"/>
          <p:nvPr/>
        </p:nvSpPr>
        <p:spPr>
          <a:xfrm>
            <a:off x="3543300" y="528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Technology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F0EA-0AF9-47E8-98AE-A843CAFAAE5B}"/>
              </a:ext>
            </a:extLst>
          </p:cNvPr>
          <p:cNvSpPr txBox="1"/>
          <p:nvPr/>
        </p:nvSpPr>
        <p:spPr>
          <a:xfrm>
            <a:off x="3035022" y="477559"/>
            <a:ext cx="30739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Gaurav</a:t>
            </a:r>
          </a:p>
          <a:p>
            <a:pPr algn="ctr"/>
            <a:r>
              <a:rPr lang="en-IN" sz="2800" dirty="0">
                <a:highlight>
                  <a:srgbClr val="E07926"/>
                </a:highlight>
              </a:rPr>
              <a:t>Garuddwar</a:t>
            </a:r>
            <a:endParaRPr lang="en-IN" dirty="0">
              <a:highlight>
                <a:srgbClr val="E07926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C139C-0C3D-49F7-A607-2BB31298AD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3283254" cy="22861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FDB02E-D033-43A5-8551-BE308894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33" y="1580066"/>
            <a:ext cx="2446867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2A08-5614-4E41-8CAF-12EC8F333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11" y="2494466"/>
            <a:ext cx="2885814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B0866-64CB-4D25-B272-3A3F59A458A5}"/>
              </a:ext>
            </a:extLst>
          </p:cNvPr>
          <p:cNvSpPr txBox="1"/>
          <p:nvPr/>
        </p:nvSpPr>
        <p:spPr>
          <a:xfrm>
            <a:off x="1066800" y="4760214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D1BAE-A20F-4F07-BCFF-7739C35627ED}"/>
              </a:ext>
            </a:extLst>
          </p:cNvPr>
          <p:cNvSpPr txBox="1"/>
          <p:nvPr/>
        </p:nvSpPr>
        <p:spPr>
          <a:xfrm>
            <a:off x="7200520" y="4760214"/>
            <a:ext cx="7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Dwar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F507-AA43-43F3-9A79-6DEAFA632FA6}"/>
              </a:ext>
            </a:extLst>
          </p:cNvPr>
          <p:cNvSpPr txBox="1"/>
          <p:nvPr/>
        </p:nvSpPr>
        <p:spPr>
          <a:xfrm>
            <a:off x="4105564" y="4760214"/>
            <a:ext cx="93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E07926"/>
                </a:highlight>
              </a:rPr>
              <a:t>Gaurav</a:t>
            </a:r>
          </a:p>
        </p:txBody>
      </p:sp>
    </p:spTree>
    <p:extLst>
      <p:ext uri="{BB962C8B-B14F-4D97-AF65-F5344CB8AC3E}">
        <p14:creationId xmlns:p14="http://schemas.microsoft.com/office/powerpoint/2010/main" val="245430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09DEE-63A2-4A95-99AC-5B2A761BFF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8DEE1-02A2-47EE-928F-272BC463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9941"/>
            <a:ext cx="6066943" cy="4224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1CA20B-4861-4C64-84E4-D5EEDFCCC5F3}"/>
              </a:ext>
            </a:extLst>
          </p:cNvPr>
          <p:cNvSpPr txBox="1"/>
          <p:nvPr/>
        </p:nvSpPr>
        <p:spPr>
          <a:xfrm>
            <a:off x="344058" y="1524000"/>
            <a:ext cx="521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 cost device with </a:t>
            </a:r>
            <a:r>
              <a:rPr lang="en-IN" dirty="0">
                <a:highlight>
                  <a:srgbClr val="FFFF00"/>
                </a:highlight>
              </a:rPr>
              <a:t>CAN Protocol </a:t>
            </a:r>
            <a:r>
              <a:rPr lang="en-IN" dirty="0"/>
              <a:t>support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 access battery management system data of EV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 Realtime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1EF8-05EE-424F-92CB-0B7488C65F34}"/>
              </a:ext>
            </a:extLst>
          </p:cNvPr>
          <p:cNvSpPr txBox="1"/>
          <p:nvPr/>
        </p:nvSpPr>
        <p:spPr>
          <a:xfrm>
            <a:off x="344058" y="32969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Garud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099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99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3771</TotalTime>
  <Words>2173</Words>
  <Application>Microsoft Office PowerPoint</Application>
  <PresentationFormat>On-screen Show (4:3)</PresentationFormat>
  <Paragraphs>646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</dc:title>
  <dc:creator>Arjun Gupta</dc:creator>
  <cp:lastModifiedBy>Harsh Joshi</cp:lastModifiedBy>
  <cp:revision>806</cp:revision>
  <dcterms:created xsi:type="dcterms:W3CDTF">2016-08-29T12:53:16Z</dcterms:created>
  <dcterms:modified xsi:type="dcterms:W3CDTF">2019-06-02T04:00:42Z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2016-08-29T00:00:00Z</vt:filetime>
  </property>
</Properties>
</file>